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65" r:id="rId2"/>
    <p:sldId id="443" r:id="rId3"/>
    <p:sldId id="445" r:id="rId4"/>
    <p:sldId id="446" r:id="rId5"/>
    <p:sldId id="447" r:id="rId6"/>
    <p:sldId id="449" r:id="rId7"/>
    <p:sldId id="448" r:id="rId8"/>
    <p:sldId id="450" r:id="rId9"/>
    <p:sldId id="452" r:id="rId10"/>
    <p:sldId id="451" r:id="rId11"/>
    <p:sldId id="440" r:id="rId12"/>
    <p:sldId id="453" r:id="rId13"/>
    <p:sldId id="454" r:id="rId14"/>
    <p:sldId id="455" r:id="rId15"/>
    <p:sldId id="439" r:id="rId16"/>
    <p:sldId id="437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Garth McGrath" initials="GMcG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9E11"/>
    <a:srgbClr val="4AFF35"/>
    <a:srgbClr val="FFFFFF"/>
    <a:srgbClr val="BA0C2F"/>
    <a:srgbClr val="5358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34" autoAdjust="0"/>
    <p:restoredTop sz="99388" autoAdjust="0"/>
  </p:normalViewPr>
  <p:slideViewPr>
    <p:cSldViewPr snapToGrid="0" snapToObjects="1">
      <p:cViewPr>
        <p:scale>
          <a:sx n="90" d="100"/>
          <a:sy n="90" d="100"/>
        </p:scale>
        <p:origin x="-2488" y="-736"/>
      </p:cViewPr>
      <p:guideLst>
        <p:guide orient="horz" pos="4034"/>
        <p:guide orient="horz" pos="2219"/>
        <p:guide orient="horz" pos="14"/>
        <p:guide pos="5759"/>
        <p:guide pos="28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commentAuthors" Target="commentAuthor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F2216-3C6C-5242-8DB2-4752D4FEC615}" type="datetimeFigureOut">
              <a:rPr lang="en-US" smtClean="0">
                <a:latin typeface="Arial"/>
              </a:rPr>
              <a:pPr/>
              <a:t>11/10/15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E00F2-CC6B-3345-A584-44341337AE23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5426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3.gif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2CD6293C-6F3F-374D-A003-D3E152FC3744}" type="datetimeFigureOut">
              <a:rPr lang="en-US" smtClean="0"/>
              <a:pPr/>
              <a:t>11/10/15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D389288A-BD78-EC48-81B6-C08E556E160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760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206213" y="2914151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800" b="0" baseline="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Presentation Title</a:t>
            </a:r>
            <a:endParaRPr lang="en-US" dirty="0"/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217330" y="3392823"/>
            <a:ext cx="7498993" cy="35468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Subtitle</a:t>
            </a:r>
            <a:endParaRPr lang="en-US" dirty="0"/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9" hasCustomPrompt="1"/>
          </p:nvPr>
        </p:nvSpPr>
        <p:spPr>
          <a:xfrm>
            <a:off x="1217330" y="4043798"/>
            <a:ext cx="7498993" cy="27516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Name(s) of Presenter(s) or Author(s)</a:t>
            </a:r>
            <a:endParaRPr lang="en-US" dirty="0"/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20" hasCustomPrompt="1"/>
          </p:nvPr>
        </p:nvSpPr>
        <p:spPr>
          <a:xfrm>
            <a:off x="1217330" y="4318968"/>
            <a:ext cx="7498993" cy="28071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Directorate, Division or Group Name</a:t>
            </a:r>
            <a:endParaRPr lang="en-US" dirty="0"/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21" hasCustomPrompt="1"/>
          </p:nvPr>
        </p:nvSpPr>
        <p:spPr>
          <a:xfrm>
            <a:off x="1217330" y="4611772"/>
            <a:ext cx="7498993" cy="30695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Date</a:t>
            </a:r>
            <a:endParaRPr lang="en-US" dirty="0"/>
          </a:p>
        </p:txBody>
      </p:sp>
      <p:pic>
        <p:nvPicPr>
          <p:cNvPr id="14" name="Picture 13" descr="JPL_StackedLogo_forDarkBkg_cmyk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885" y="1840086"/>
            <a:ext cx="1814620" cy="88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67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 smtClean="0"/>
              <a:t>Click to Edit Subhead</a:t>
            </a:r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Header</a:t>
            </a:r>
            <a:endParaRPr lang="en-US" dirty="0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1476374"/>
            <a:ext cx="9144000" cy="48164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</a:defRPr>
            </a:lvl1pPr>
          </a:lstStyle>
          <a:p>
            <a:endParaRPr lang="en-US" dirty="0" smtClean="0"/>
          </a:p>
          <a:p>
            <a:r>
              <a:rPr lang="en-US" dirty="0" smtClean="0"/>
              <a:t>\</a:t>
            </a:r>
          </a:p>
          <a:p>
            <a:r>
              <a:rPr lang="en-US" dirty="0" smtClean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93559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4110181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FFFFFF"/>
                </a:solidFill>
              </a:defRPr>
            </a:lvl1pPr>
          </a:lstStyle>
          <a:p>
            <a:endParaRPr lang="en-US" dirty="0" smtClean="0"/>
          </a:p>
          <a:p>
            <a:r>
              <a:rPr lang="en-US" dirty="0" smtClean="0"/>
              <a:t>\</a:t>
            </a:r>
          </a:p>
          <a:p>
            <a:r>
              <a:rPr lang="en-US" dirty="0" smtClean="0"/>
              <a:t>Click Icon to Add Picture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304986" y="4353272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800" b="0" baseline="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Presentation Title</a:t>
            </a:r>
            <a:endParaRPr lang="en-US" dirty="0"/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316103" y="4831944"/>
            <a:ext cx="7498993" cy="35468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Subtitle</a:t>
            </a:r>
            <a:endParaRPr lang="en-US" dirty="0"/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9" hasCustomPrompt="1"/>
          </p:nvPr>
        </p:nvSpPr>
        <p:spPr>
          <a:xfrm>
            <a:off x="1316103" y="5482919"/>
            <a:ext cx="7498993" cy="27516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Name(s) of Presenter(s) or Author(s)</a:t>
            </a:r>
            <a:endParaRPr lang="en-US" dirty="0"/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20" hasCustomPrompt="1"/>
          </p:nvPr>
        </p:nvSpPr>
        <p:spPr>
          <a:xfrm>
            <a:off x="1316103" y="5758089"/>
            <a:ext cx="7498993" cy="28071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Directorate, Division or Group Name</a:t>
            </a:r>
            <a:endParaRPr lang="en-US" dirty="0"/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21" hasCustomPrompt="1"/>
          </p:nvPr>
        </p:nvSpPr>
        <p:spPr>
          <a:xfrm>
            <a:off x="1316103" y="6050893"/>
            <a:ext cx="7498993" cy="30695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Date</a:t>
            </a:r>
            <a:endParaRPr lang="en-US" dirty="0"/>
          </a:p>
        </p:txBody>
      </p:sp>
      <p:pic>
        <p:nvPicPr>
          <p:cNvPr id="14" name="Picture 13" descr="JPL_StackedLogo_forDarkBkg_cmyk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93" y="5442257"/>
            <a:ext cx="1814620" cy="88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JPL_StackedLogo_forDarkBkg_cmyk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568" y="2836332"/>
            <a:ext cx="2345442" cy="114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01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" y="2995083"/>
            <a:ext cx="9144000" cy="86783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 i="0" baseline="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Chapter Divider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567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119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1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 smtClean="0"/>
              <a:t>Click to Edit Subhead</a:t>
            </a:r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Header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336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 smtClean="0"/>
              <a:t>Click to Edit Subhead</a:t>
            </a:r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Header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457200" y="1476963"/>
            <a:ext cx="8248650" cy="4815887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948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FFFFFF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 smtClean="0"/>
              <a:t>Click to Edit Subhead</a:t>
            </a:r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Header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4678362" y="1476963"/>
            <a:ext cx="4008438" cy="4815887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0"/>
          </p:nvPr>
        </p:nvSpPr>
        <p:spPr>
          <a:xfrm>
            <a:off x="454025" y="1476375"/>
            <a:ext cx="4023901" cy="4816475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3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2700" y="0"/>
            <a:ext cx="91694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1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9" r:id="rId2"/>
    <p:sldLayoutId id="2147483696" r:id="rId3"/>
    <p:sldLayoutId id="2147483697" r:id="rId4"/>
    <p:sldLayoutId id="2147483655" r:id="rId5"/>
    <p:sldLayoutId id="2147483700" r:id="rId6"/>
    <p:sldLayoutId id="2147483658" r:id="rId7"/>
    <p:sldLayoutId id="2147483649" r:id="rId8"/>
    <p:sldLayoutId id="2147483651" r:id="rId9"/>
    <p:sldLayoutId id="2147483698" r:id="rId10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mailto:lewis.j.mcgibbney@jpl.nasa.gov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pache.org/dev/release-signing.html%23basic-facts" TargetMode="External"/><Relationship Id="rId4" Type="http://schemas.openxmlformats.org/officeDocument/2006/relationships/hyperlink" Target="http://www.apache.org/dev/release.html%23what-must-every-release-contain" TargetMode="External"/><Relationship Id="rId5" Type="http://schemas.openxmlformats.org/officeDocument/2006/relationships/hyperlink" Target="http://incubator.apache.org/guides/branding.html%23disclaimers" TargetMode="External"/><Relationship Id="rId6" Type="http://schemas.openxmlformats.org/officeDocument/2006/relationships/hyperlink" Target="http://www.apache.org/dev/licensing-howto.html" TargetMode="External"/><Relationship Id="rId7" Type="http://schemas.openxmlformats.org/officeDocument/2006/relationships/hyperlink" Target="http://www.apache.org/legal" TargetMode="External"/><Relationship Id="rId8" Type="http://schemas.openxmlformats.org/officeDocument/2006/relationships/hyperlink" Target="http://www.apache.org/legal/src-headers.html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ncubator.apache.org/incubation/Incubation_Policy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incubator.apache.org/incubation/Incubation_Policy.html%23Releases" TargetMode="External"/><Relationship Id="rId4" Type="http://schemas.openxmlformats.org/officeDocument/2006/relationships/hyperlink" Target="http://www.apache.org/legal/resolved.html" TargetMode="External"/><Relationship Id="rId5" Type="http://schemas.openxmlformats.org/officeDocument/2006/relationships/hyperlink" Target="http://www.apache.org/dev/release-publishing.html%23valid" TargetMode="External"/><Relationship Id="rId1" Type="http://schemas.openxmlformats.org/officeDocument/2006/relationships/slideLayout" Target="../slideLayouts/slideLayout7.xml"/><Relationship Id="rId2" Type="http://schemas.openxmlformats.org/officeDocument/2006/relationships/hyperlink" Target="http://incubator.apache.org/guides/mentor.html%23initial-ip-clearanc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youtube.com/watch?v=9w3fpnNWdIE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30" b="7194"/>
          <a:stretch/>
        </p:blipFill>
        <p:spPr>
          <a:xfrm>
            <a:off x="-12094" y="0"/>
            <a:ext cx="9188970" cy="4110181"/>
          </a:xfrm>
          <a:prstGeom prst="rect">
            <a:avLst/>
          </a:prstGeom>
        </p:spPr>
      </p:pic>
      <p:sp>
        <p:nvSpPr>
          <p:cNvPr id="18" name="Text Placeholder 1"/>
          <p:cNvSpPr txBox="1">
            <a:spLocks/>
          </p:cNvSpPr>
          <p:nvPr/>
        </p:nvSpPr>
        <p:spPr>
          <a:xfrm>
            <a:off x="312616" y="4348323"/>
            <a:ext cx="8662868" cy="2269788"/>
          </a:xfrm>
          <a:prstGeom prst="rect">
            <a:avLst/>
          </a:prstGeom>
        </p:spPr>
        <p:txBody>
          <a:bodyPr lIns="91418" tIns="45709" rIns="91418" bIns="45709" anchor="t"/>
          <a:lstStyle>
            <a:lvl1pPr marL="0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9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18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279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373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46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58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65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744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2000" dirty="0">
                <a:solidFill>
                  <a:srgbClr val="FFFFFF"/>
                </a:solidFill>
              </a:rPr>
              <a:t>DRAT: An Unobtrusive, Scalable Approach to Large Scale </a:t>
            </a:r>
            <a:r>
              <a:rPr lang="en-US" sz="2000" dirty="0" smtClean="0">
                <a:solidFill>
                  <a:srgbClr val="FFFFFF"/>
                </a:solidFill>
              </a:rPr>
              <a:t>Software License Analysis</a:t>
            </a:r>
          </a:p>
          <a:p>
            <a:pPr algn="r"/>
            <a:r>
              <a:rPr lang="en-US" sz="1600" dirty="0">
                <a:solidFill>
                  <a:srgbClr val="FFFFFF"/>
                </a:solidFill>
              </a:rPr>
              <a:t>Chris A. </a:t>
            </a:r>
            <a:r>
              <a:rPr lang="en-US" sz="1600" dirty="0" err="1">
                <a:solidFill>
                  <a:srgbClr val="FFFFFF"/>
                </a:solidFill>
              </a:rPr>
              <a:t>Mattmann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Ji</a:t>
            </a:r>
            <a:r>
              <a:rPr lang="en-US" sz="1600" dirty="0">
                <a:solidFill>
                  <a:srgbClr val="FFFFFF"/>
                </a:solidFill>
              </a:rPr>
              <a:t>-Hyun Oh, Tyler </a:t>
            </a:r>
            <a:r>
              <a:rPr lang="en-US" sz="1600" dirty="0" err="1">
                <a:solidFill>
                  <a:srgbClr val="FFFFFF"/>
                </a:solidFill>
              </a:rPr>
              <a:t>Palsulich</a:t>
            </a:r>
            <a:r>
              <a:rPr lang="en-US" sz="1600" dirty="0">
                <a:solidFill>
                  <a:srgbClr val="FFFFFF"/>
                </a:solidFill>
              </a:rPr>
              <a:t>, Lewis John McGibbney, Yolanda Gil and </a:t>
            </a:r>
            <a:r>
              <a:rPr lang="en-US" sz="1600" dirty="0" err="1">
                <a:solidFill>
                  <a:srgbClr val="FFFFFF"/>
                </a:solidFill>
              </a:rPr>
              <a:t>Varun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 smtClean="0">
                <a:solidFill>
                  <a:srgbClr val="FFFFFF"/>
                </a:solidFill>
              </a:rPr>
              <a:t>Ratnakar</a:t>
            </a:r>
            <a:endParaRPr lang="en-US" sz="1600" dirty="0" smtClean="0">
              <a:solidFill>
                <a:srgbClr val="FFFFFF"/>
              </a:solidFill>
            </a:endParaRPr>
          </a:p>
          <a:p>
            <a:pPr algn="r"/>
            <a:r>
              <a:rPr lang="en-US" sz="1600" dirty="0" smtClean="0">
                <a:solidFill>
                  <a:srgbClr val="FFFFFF"/>
                </a:solidFill>
              </a:rPr>
              <a:t>The Fourth International Workshop on Software Mining  </a:t>
            </a:r>
          </a:p>
          <a:p>
            <a:pPr algn="r"/>
            <a:r>
              <a:rPr lang="en-US" sz="1600" dirty="0" smtClean="0">
                <a:solidFill>
                  <a:srgbClr val="FFFFFF"/>
                </a:solidFill>
              </a:rPr>
              <a:t>30</a:t>
            </a:r>
            <a:r>
              <a:rPr lang="en-US" sz="1600" baseline="30000" dirty="0" smtClean="0">
                <a:solidFill>
                  <a:srgbClr val="FFFFFF"/>
                </a:solidFill>
              </a:rPr>
              <a:t>th</a:t>
            </a:r>
            <a:r>
              <a:rPr lang="en-US" sz="1600" dirty="0" smtClean="0">
                <a:solidFill>
                  <a:srgbClr val="FFFFFF"/>
                </a:solidFill>
              </a:rPr>
              <a:t> IEEE/ACM International Conference on Automated Software Engineering</a:t>
            </a:r>
          </a:p>
          <a:p>
            <a:pPr algn="r"/>
            <a:r>
              <a:rPr lang="en-US" sz="1600" dirty="0" smtClean="0">
                <a:solidFill>
                  <a:srgbClr val="FFFFFF"/>
                </a:solidFill>
              </a:rPr>
              <a:t>Tuesday 10</a:t>
            </a:r>
            <a:r>
              <a:rPr lang="en-US" sz="1600" baseline="30000" dirty="0" smtClean="0">
                <a:solidFill>
                  <a:srgbClr val="FFFFFF"/>
                </a:solidFill>
              </a:rPr>
              <a:t>th</a:t>
            </a:r>
            <a:r>
              <a:rPr lang="en-US" sz="1600" dirty="0" smtClean="0">
                <a:solidFill>
                  <a:srgbClr val="FFFFFF"/>
                </a:solidFill>
              </a:rPr>
              <a:t> November, 2015, Lincoln, Nebraska, US </a:t>
            </a: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6" name="Picture 5" descr="JPL_StackedLogo_forDarkBkg_cmyk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5432375"/>
            <a:ext cx="1814620" cy="88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629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Screen Shot 2015-11-10 at 8.57.3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01" y="454026"/>
            <a:ext cx="8778681" cy="576333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94088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 txBox="1">
            <a:spLocks/>
          </p:cNvSpPr>
          <p:nvPr/>
        </p:nvSpPr>
        <p:spPr>
          <a:xfrm>
            <a:off x="454026" y="2572658"/>
            <a:ext cx="8232774" cy="164858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pic>
        <p:nvPicPr>
          <p:cNvPr id="8" name="Picture 7" descr="requst-a-dem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911" y="521025"/>
            <a:ext cx="6680526" cy="55648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95435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Other Experiments and Evaluation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7699" y="1086556"/>
            <a:ext cx="8169101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chemeClr val="accent2"/>
                </a:solidFill>
              </a:rPr>
              <a:t>C</a:t>
            </a:r>
            <a:r>
              <a:rPr lang="en-US" sz="2000" dirty="0" smtClean="0">
                <a:solidFill>
                  <a:schemeClr val="accent2"/>
                </a:solidFill>
              </a:rPr>
              <a:t>ompleted: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XNET Analysis… please see workshop proceedings and Chris </a:t>
            </a:r>
            <a:r>
              <a:rPr lang="en-US" sz="2000" dirty="0" err="1" smtClean="0">
                <a:solidFill>
                  <a:schemeClr val="bg1"/>
                </a:solidFill>
              </a:rPr>
              <a:t>Mattmann’s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smtClean="0">
                <a:solidFill>
                  <a:schemeClr val="accent2"/>
                </a:solidFill>
              </a:rPr>
              <a:t>YouTube</a:t>
            </a:r>
            <a:r>
              <a:rPr lang="en-US" sz="2000" dirty="0" smtClean="0">
                <a:solidFill>
                  <a:schemeClr val="bg1"/>
                </a:solidFill>
              </a:rPr>
              <a:t> video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DRAT used pervasively on Incubating projects coming through the Apache Incubator as well as top level graduated projects.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DRAT even used upon itself!!!</a:t>
            </a:r>
          </a:p>
          <a:p>
            <a:pPr marL="285750" indent="-285750" algn="just">
              <a:buFont typeface="Arial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algn="just"/>
            <a:r>
              <a:rPr lang="en-US" sz="2000" dirty="0" smtClean="0">
                <a:solidFill>
                  <a:schemeClr val="accent2"/>
                </a:solidFill>
              </a:rPr>
              <a:t>TODO/Ongoing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Entire Apache </a:t>
            </a:r>
            <a:r>
              <a:rPr lang="en-US" sz="2000" dirty="0">
                <a:solidFill>
                  <a:schemeClr val="bg1"/>
                </a:solidFill>
              </a:rPr>
              <a:t>S</a:t>
            </a:r>
            <a:r>
              <a:rPr lang="en-US" sz="2000" dirty="0" smtClean="0">
                <a:solidFill>
                  <a:schemeClr val="bg1"/>
                </a:solidFill>
              </a:rPr>
              <a:t>ubversion repository and experimental write </a:t>
            </a:r>
            <a:r>
              <a:rPr lang="en-US" sz="2000" dirty="0" err="1" smtClean="0">
                <a:solidFill>
                  <a:schemeClr val="bg1"/>
                </a:solidFill>
              </a:rPr>
              <a:t>Git</a:t>
            </a:r>
            <a:r>
              <a:rPr lang="en-US" sz="2000" dirty="0" smtClean="0">
                <a:solidFill>
                  <a:schemeClr val="bg1"/>
                </a:solidFill>
              </a:rPr>
              <a:t> repository </a:t>
            </a:r>
            <a:r>
              <a:rPr lang="en-US" sz="2000" dirty="0" smtClean="0">
                <a:solidFill>
                  <a:srgbClr val="BA0C2F"/>
                </a:solidFill>
              </a:rPr>
              <a:t>200+ software projects, &gt;2M source code revisions as of July 2014</a:t>
            </a:r>
            <a:r>
              <a:rPr lang="en-US" sz="2000" dirty="0" smtClean="0">
                <a:solidFill>
                  <a:schemeClr val="bg1"/>
                </a:solidFill>
              </a:rPr>
              <a:t>. Reporting these stats out to the entire Foundation.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Moving to a new architecture </a:t>
            </a:r>
            <a:r>
              <a:rPr lang="en-US" sz="2000" dirty="0" smtClean="0">
                <a:solidFill>
                  <a:schemeClr val="accent2"/>
                </a:solidFill>
              </a:rPr>
              <a:t>TACC (Texas Advanced Computing Center) Wrangler system </a:t>
            </a:r>
            <a:r>
              <a:rPr lang="en-US" sz="2000" dirty="0" smtClean="0">
                <a:solidFill>
                  <a:schemeClr val="bg1"/>
                </a:solidFill>
              </a:rPr>
              <a:t>which </a:t>
            </a:r>
            <a:r>
              <a:rPr lang="en-US" sz="2000" dirty="0">
                <a:solidFill>
                  <a:schemeClr val="bg1"/>
                </a:solidFill>
              </a:rPr>
              <a:t>is designed for large scale data transfer, analytics, and sharing and provides flexible support for a wide range of software stacks and workflows</a:t>
            </a:r>
            <a:r>
              <a:rPr lang="en-US" sz="2000" dirty="0" smtClean="0">
                <a:solidFill>
                  <a:schemeClr val="bg1"/>
                </a:solidFill>
              </a:rPr>
              <a:t>.</a:t>
            </a:r>
          </a:p>
          <a:p>
            <a:pPr marL="285750" indent="-285750" algn="just">
              <a:buFont typeface="Arial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algn="ctr"/>
            <a:r>
              <a:rPr lang="en-US" sz="2000" dirty="0">
                <a:solidFill>
                  <a:srgbClr val="BA0C2F"/>
                </a:solidFill>
              </a:rPr>
              <a:t>https://</a:t>
            </a:r>
            <a:r>
              <a:rPr lang="en-US" sz="2000" dirty="0" err="1">
                <a:solidFill>
                  <a:srgbClr val="BA0C2F"/>
                </a:solidFill>
              </a:rPr>
              <a:t>www.tacc.utexas.edu</a:t>
            </a:r>
            <a:r>
              <a:rPr lang="en-US" sz="2000" dirty="0">
                <a:solidFill>
                  <a:srgbClr val="BA0C2F"/>
                </a:solidFill>
              </a:rPr>
              <a:t>/systems/wrangler</a:t>
            </a:r>
            <a:endParaRPr lang="en-US" sz="2000" dirty="0" smtClean="0">
              <a:solidFill>
                <a:srgbClr val="BA0C2F"/>
              </a:solidFill>
            </a:endParaRPr>
          </a:p>
          <a:p>
            <a:pPr marL="285750" indent="-285750" algn="just">
              <a:buFont typeface="Arial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 algn="just">
              <a:buFont typeface="Arial"/>
              <a:buChar char="•"/>
            </a:pPr>
            <a:endParaRPr lang="en-US" sz="2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258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BA0C2F"/>
                </a:solidFill>
              </a:rPr>
              <a:t>DRAT Proteus</a:t>
            </a:r>
            <a:endParaRPr lang="en-US" dirty="0">
              <a:solidFill>
                <a:srgbClr val="BA0C2F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Ongoing Development</a:t>
            </a:r>
            <a:endParaRPr lang="en-US" dirty="0"/>
          </a:p>
        </p:txBody>
      </p:sp>
      <p:pic>
        <p:nvPicPr>
          <p:cNvPr id="6" name="Picture 5" descr="e61cc24e-7bd4-11e5-8d0b-e0a666867dc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2589"/>
            <a:ext cx="7015419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580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rgbClr val="BA0C2F"/>
                </a:solidFill>
              </a:rPr>
              <a:t>DRAT Proteus - https://</a:t>
            </a:r>
            <a:r>
              <a:rPr lang="en-US" dirty="0" err="1">
                <a:solidFill>
                  <a:srgbClr val="BA0C2F"/>
                </a:solidFill>
              </a:rPr>
              <a:t>github.com</a:t>
            </a:r>
            <a:r>
              <a:rPr lang="en-US" dirty="0">
                <a:solidFill>
                  <a:srgbClr val="BA0C2F"/>
                </a:solidFill>
              </a:rPr>
              <a:t>/</a:t>
            </a:r>
            <a:r>
              <a:rPr lang="en-US" dirty="0" err="1">
                <a:solidFill>
                  <a:srgbClr val="BA0C2F"/>
                </a:solidFill>
              </a:rPr>
              <a:t>chrismattmann</a:t>
            </a:r>
            <a:r>
              <a:rPr lang="en-US" dirty="0">
                <a:solidFill>
                  <a:srgbClr val="BA0C2F"/>
                </a:solidFill>
              </a:rPr>
              <a:t>/drat/issues/56</a:t>
            </a: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Ongoing Development</a:t>
            </a:r>
            <a:endParaRPr lang="en-US" dirty="0"/>
          </a:p>
        </p:txBody>
      </p:sp>
      <p:pic>
        <p:nvPicPr>
          <p:cNvPr id="6" name="Picture 5" descr="e61cc24e-7bd4-11e5-8d0b-e0a666867dc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414" y="1522589"/>
            <a:ext cx="7015419" cy="3289300"/>
          </a:xfrm>
          <a:prstGeom prst="rect">
            <a:avLst/>
          </a:prstGeom>
        </p:spPr>
      </p:pic>
      <p:pic>
        <p:nvPicPr>
          <p:cNvPr id="7" name="Picture 6" descr="e61e5c58-7bd4-11e5-9888-9bf9d68c398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222" y="2530108"/>
            <a:ext cx="7816006" cy="366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16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Conclusion and Recap</a:t>
            </a:r>
            <a:endParaRPr lang="en-US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454026" y="2572658"/>
            <a:ext cx="8232774" cy="164858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4026" y="1044843"/>
            <a:ext cx="823277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 smtClean="0">
                <a:solidFill>
                  <a:schemeClr val="bg1"/>
                </a:solidFill>
              </a:rPr>
              <a:t>DRAT </a:t>
            </a:r>
            <a:r>
              <a:rPr lang="en-US" sz="2400" dirty="0">
                <a:solidFill>
                  <a:schemeClr val="bg1"/>
                </a:solidFill>
              </a:rPr>
              <a:t>overcomes the limitations of RAT </a:t>
            </a:r>
            <a:r>
              <a:rPr lang="en-US" sz="2400" dirty="0" smtClean="0">
                <a:solidFill>
                  <a:schemeClr val="bg1"/>
                </a:solidFill>
              </a:rPr>
              <a:t>by</a:t>
            </a:r>
          </a:p>
          <a:p>
            <a:pPr algn="just"/>
            <a:endParaRPr lang="en-US" sz="2400" dirty="0" smtClean="0">
              <a:solidFill>
                <a:schemeClr val="bg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</a:rPr>
              <a:t>Producing incremental output enabling interactive, improved understanding of how large scale source code license analysis tasks are doing,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U</a:t>
            </a:r>
            <a:r>
              <a:rPr lang="en-US" sz="2400" dirty="0" smtClean="0">
                <a:solidFill>
                  <a:schemeClr val="bg1"/>
                </a:solidFill>
              </a:rPr>
              <a:t>sing </a:t>
            </a:r>
            <a:r>
              <a:rPr lang="en-US" sz="2400" dirty="0">
                <a:solidFill>
                  <a:schemeClr val="bg1"/>
                </a:solidFill>
              </a:rPr>
              <a:t>Apache </a:t>
            </a:r>
            <a:r>
              <a:rPr lang="en-US" sz="2400" dirty="0" err="1">
                <a:solidFill>
                  <a:schemeClr val="bg1"/>
                </a:solidFill>
              </a:rPr>
              <a:t>Tika</a:t>
            </a:r>
            <a:r>
              <a:rPr lang="en-US" sz="2400" dirty="0">
                <a:solidFill>
                  <a:schemeClr val="bg1"/>
                </a:solidFill>
              </a:rPr>
              <a:t> for </a:t>
            </a:r>
            <a:r>
              <a:rPr lang="en-US" sz="2400" dirty="0" smtClean="0">
                <a:solidFill>
                  <a:schemeClr val="bg1"/>
                </a:solidFill>
              </a:rPr>
              <a:t>automated generation of black and </a:t>
            </a:r>
            <a:r>
              <a:rPr lang="en-US" sz="2400" dirty="0">
                <a:solidFill>
                  <a:schemeClr val="bg1"/>
                </a:solidFill>
              </a:rPr>
              <a:t>white lists by file type/MIME type</a:t>
            </a:r>
            <a:r>
              <a:rPr lang="en-US" sz="2400" dirty="0" smtClean="0">
                <a:solidFill>
                  <a:schemeClr val="bg1"/>
                </a:solidFill>
              </a:rPr>
              <a:t>, in turn based on the presence of new files can improve Apache </a:t>
            </a:r>
            <a:r>
              <a:rPr lang="en-US" sz="2400" dirty="0" err="1" smtClean="0">
                <a:solidFill>
                  <a:schemeClr val="bg1"/>
                </a:solidFill>
              </a:rPr>
              <a:t>Tika</a:t>
            </a:r>
            <a:endParaRPr lang="en-US" sz="2400" dirty="0" smtClean="0">
              <a:solidFill>
                <a:schemeClr val="bg1"/>
              </a:solidFill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U</a:t>
            </a:r>
            <a:r>
              <a:rPr lang="en-US" sz="2400" dirty="0" smtClean="0">
                <a:solidFill>
                  <a:schemeClr val="bg1"/>
                </a:solidFill>
              </a:rPr>
              <a:t>sing </a:t>
            </a:r>
            <a:r>
              <a:rPr lang="en-US" sz="2400" dirty="0">
                <a:solidFill>
                  <a:schemeClr val="bg1"/>
                </a:solidFill>
              </a:rPr>
              <a:t>Apache </a:t>
            </a:r>
            <a:r>
              <a:rPr lang="en-US" sz="2400" dirty="0" err="1" smtClean="0">
                <a:solidFill>
                  <a:schemeClr val="bg1"/>
                </a:solidFill>
              </a:rPr>
              <a:t>Solr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to </a:t>
            </a:r>
            <a:r>
              <a:rPr lang="en-US" sz="2400" dirty="0">
                <a:solidFill>
                  <a:schemeClr val="bg1"/>
                </a:solidFill>
              </a:rPr>
              <a:t>analyze code repositories and search for files, </a:t>
            </a:r>
            <a:r>
              <a:rPr lang="en-US" sz="2400" dirty="0" smtClean="0">
                <a:solidFill>
                  <a:schemeClr val="bg1"/>
                </a:solidFill>
              </a:rPr>
              <a:t>and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</a:rPr>
              <a:t>Using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smtClean="0">
                <a:solidFill>
                  <a:schemeClr val="bg1"/>
                </a:solidFill>
              </a:rPr>
              <a:t>Apache </a:t>
            </a:r>
            <a:r>
              <a:rPr lang="en-US" sz="2400" dirty="0">
                <a:solidFill>
                  <a:schemeClr val="bg1"/>
                </a:solidFill>
              </a:rPr>
              <a:t>OODT and M/R to scale out </a:t>
            </a:r>
            <a:r>
              <a:rPr lang="en-US" sz="2400" dirty="0" smtClean="0">
                <a:solidFill>
                  <a:schemeClr val="bg1"/>
                </a:solidFill>
              </a:rPr>
              <a:t>source code license on </a:t>
            </a:r>
            <a:r>
              <a:rPr lang="en-US" sz="2400" dirty="0">
                <a:solidFill>
                  <a:schemeClr val="bg1"/>
                </a:solidFill>
              </a:rPr>
              <a:t>large code bases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>
                <a:solidFill>
                  <a:srgbClr val="BA0C2F"/>
                </a:solidFill>
              </a:rPr>
              <a:t>DRAT is Licensed permissively under the Apache License v2.0</a:t>
            </a:r>
            <a:endParaRPr lang="en-US" sz="2400" dirty="0">
              <a:solidFill>
                <a:srgbClr val="BA0C2F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954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 all… very much</a:t>
            </a:r>
            <a:br>
              <a:rPr lang="en-US" dirty="0" smtClean="0"/>
            </a:br>
            <a:r>
              <a:rPr lang="en-US" dirty="0" smtClean="0"/>
              <a:t>Enjoy the remainder of the Conference and Workshop… and of course </a:t>
            </a:r>
            <a:r>
              <a:rPr lang="en-US" dirty="0" smtClean="0"/>
              <a:t>Lincoln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09270" y="2908905"/>
            <a:ext cx="6191769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Find me/us over on our project list</a:t>
            </a:r>
          </a:p>
          <a:p>
            <a:pPr algn="ctr"/>
            <a:endParaRPr lang="en-US" sz="2800" dirty="0" smtClean="0">
              <a:solidFill>
                <a:schemeClr val="bg1"/>
              </a:solidFill>
            </a:endParaRPr>
          </a:p>
          <a:p>
            <a:pPr algn="ctr"/>
            <a:r>
              <a:rPr lang="en-US" sz="2800" dirty="0">
                <a:solidFill>
                  <a:srgbClr val="BA0C2F"/>
                </a:solidFill>
              </a:rPr>
              <a:t>https://</a:t>
            </a:r>
            <a:r>
              <a:rPr lang="en-US" sz="2800" dirty="0" err="1">
                <a:solidFill>
                  <a:srgbClr val="BA0C2F"/>
                </a:solidFill>
              </a:rPr>
              <a:t>github.com</a:t>
            </a:r>
            <a:r>
              <a:rPr lang="en-US" sz="2800" dirty="0">
                <a:solidFill>
                  <a:srgbClr val="BA0C2F"/>
                </a:solidFill>
              </a:rPr>
              <a:t>/</a:t>
            </a:r>
            <a:r>
              <a:rPr lang="en-US" sz="2800" dirty="0" err="1">
                <a:solidFill>
                  <a:srgbClr val="BA0C2F"/>
                </a:solidFill>
              </a:rPr>
              <a:t>chrismattmann</a:t>
            </a:r>
            <a:r>
              <a:rPr lang="en-US" sz="2800" dirty="0">
                <a:solidFill>
                  <a:srgbClr val="BA0C2F"/>
                </a:solidFill>
              </a:rPr>
              <a:t>/drat</a:t>
            </a:r>
            <a:endParaRPr lang="en-US" sz="2800" dirty="0" smtClean="0">
              <a:solidFill>
                <a:srgbClr val="BA0C2F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r>
              <a:rPr lang="en-US" sz="2800" dirty="0" smtClean="0">
                <a:solidFill>
                  <a:schemeClr val="bg1"/>
                </a:solidFill>
                <a:hlinkClick r:id="rId2"/>
              </a:rPr>
              <a:t>lewis.j.mcgibbney@jpl.nasa.gov</a:t>
            </a:r>
            <a:endParaRPr lang="en-US" sz="2800" dirty="0" smtClean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r>
              <a:rPr lang="en-US" sz="2800" dirty="0" smtClean="0">
                <a:solidFill>
                  <a:schemeClr val="accent2"/>
                </a:solidFill>
              </a:rPr>
              <a:t>@</a:t>
            </a:r>
            <a:r>
              <a:rPr lang="en-US" sz="2800" dirty="0" err="1" smtClean="0">
                <a:solidFill>
                  <a:schemeClr val="accent2"/>
                </a:solidFill>
              </a:rPr>
              <a:t>hectorMcSpector</a:t>
            </a: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487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BA0C2F"/>
                </a:solidFill>
              </a:rPr>
              <a:t>So what are we covering???</a:t>
            </a:r>
            <a:endParaRPr lang="en-US" dirty="0">
              <a:solidFill>
                <a:srgbClr val="BA0C2F"/>
              </a:solidFill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454026" y="2572658"/>
            <a:ext cx="8232774" cy="164858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9428" y="1487714"/>
            <a:ext cx="77167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Motivation</a:t>
            </a:r>
            <a:r>
              <a:rPr lang="en-US" sz="2400" dirty="0">
                <a:solidFill>
                  <a:srgbClr val="FFFFFF"/>
                </a:solidFill>
              </a:rPr>
              <a:t>… analysis </a:t>
            </a:r>
            <a:r>
              <a:rPr lang="en-US" sz="2400" dirty="0" smtClean="0">
                <a:solidFill>
                  <a:srgbClr val="FFFFFF"/>
                </a:solidFill>
              </a:rPr>
              <a:t>of software licenses </a:t>
            </a:r>
            <a:r>
              <a:rPr lang="en-US" sz="2400" dirty="0">
                <a:solidFill>
                  <a:srgbClr val="FFFFFF"/>
                </a:solidFill>
              </a:rPr>
              <a:t>and </a:t>
            </a:r>
            <a:r>
              <a:rPr lang="en-US" sz="2400" dirty="0" smtClean="0">
                <a:solidFill>
                  <a:schemeClr val="accent2"/>
                </a:solidFill>
              </a:rPr>
              <a:t>why it matters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Software </a:t>
            </a:r>
            <a:r>
              <a:rPr lang="en-US" sz="2400" dirty="0">
                <a:solidFill>
                  <a:srgbClr val="FFFFFF"/>
                </a:solidFill>
              </a:rPr>
              <a:t>r</a:t>
            </a:r>
            <a:r>
              <a:rPr lang="en-US" sz="2400" dirty="0" smtClean="0">
                <a:solidFill>
                  <a:srgbClr val="FFFFFF"/>
                </a:solidFill>
              </a:rPr>
              <a:t>elease </a:t>
            </a:r>
            <a:r>
              <a:rPr lang="en-US" sz="2400" dirty="0">
                <a:solidFill>
                  <a:srgbClr val="FFFFFF"/>
                </a:solidFill>
              </a:rPr>
              <a:t>m</a:t>
            </a:r>
            <a:r>
              <a:rPr lang="en-US" sz="2400" dirty="0" smtClean="0">
                <a:solidFill>
                  <a:srgbClr val="FFFFFF"/>
                </a:solidFill>
              </a:rPr>
              <a:t>anagement; a tale from the Apache Incubator Project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400" dirty="0" smtClean="0">
                <a:solidFill>
                  <a:srgbClr val="BA0C2F"/>
                </a:solidFill>
              </a:rPr>
              <a:t>RAT</a:t>
            </a:r>
            <a:r>
              <a:rPr lang="en-US" sz="2400" dirty="0" smtClean="0">
                <a:solidFill>
                  <a:srgbClr val="FFFFFF"/>
                </a:solidFill>
              </a:rPr>
              <a:t>; a Release Audit Tool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Approaching large scale software license analysis; DARPA XDATA case study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DRAT; the </a:t>
            </a:r>
            <a:r>
              <a:rPr lang="en-US" sz="2400" dirty="0" smtClean="0">
                <a:solidFill>
                  <a:srgbClr val="BA0C2F"/>
                </a:solidFill>
              </a:rPr>
              <a:t>Distributed Release Audit Tool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Demo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Other experiments and evaluations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Conclusion, recap and future </a:t>
            </a:r>
            <a:r>
              <a:rPr lang="en-US" sz="2400" dirty="0">
                <a:solidFill>
                  <a:srgbClr val="FFFFFF"/>
                </a:solidFill>
              </a:rPr>
              <a:t>w</a:t>
            </a:r>
            <a:r>
              <a:rPr lang="en-US" sz="2400" dirty="0" smtClean="0">
                <a:solidFill>
                  <a:srgbClr val="FFFFFF"/>
                </a:solidFill>
              </a:rPr>
              <a:t>ork</a:t>
            </a:r>
          </a:p>
          <a:p>
            <a:pPr marL="285750" indent="-285750" algn="just">
              <a:buFont typeface="Arial"/>
              <a:buChar char="•"/>
            </a:pP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501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>
                <a:solidFill>
                  <a:schemeClr val="bg1"/>
                </a:solidFill>
              </a:rPr>
              <a:t>The Fourth International Workshop on Software Mining, 10th November, 2015, Lincoln, Nebraska, US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Previous work (as detailed in proceedings)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BA0C2F"/>
                </a:solidFill>
              </a:rPr>
              <a:t>Motivation… analysis of software </a:t>
            </a:r>
            <a:r>
              <a:rPr lang="en-US" dirty="0" smtClean="0">
                <a:solidFill>
                  <a:srgbClr val="BA0C2F"/>
                </a:solidFill>
              </a:rPr>
              <a:t>licenses </a:t>
            </a:r>
            <a:endParaRPr lang="en-US" dirty="0">
              <a:solidFill>
                <a:srgbClr val="BA0C2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8000" y="1608667"/>
            <a:ext cx="81788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sz="2000" dirty="0" smtClean="0">
                <a:solidFill>
                  <a:srgbClr val="FFFFFF"/>
                </a:solidFill>
              </a:rPr>
              <a:t>We’ve seen an astronomical increase in the number of open </a:t>
            </a:r>
            <a:r>
              <a:rPr lang="en-US" sz="2000" dirty="0">
                <a:solidFill>
                  <a:srgbClr val="FFFFFF"/>
                </a:solidFill>
              </a:rPr>
              <a:t>source projects hosted in public repositories </a:t>
            </a:r>
            <a:r>
              <a:rPr lang="en-US" sz="2000" dirty="0" smtClean="0">
                <a:solidFill>
                  <a:srgbClr val="FFFFFF"/>
                </a:solidFill>
              </a:rPr>
              <a:t>across many </a:t>
            </a:r>
            <a:r>
              <a:rPr lang="en-US" sz="2000" dirty="0">
                <a:solidFill>
                  <a:srgbClr val="FFFFFF"/>
                </a:solidFill>
              </a:rPr>
              <a:t>domains. As such the license of open source </a:t>
            </a:r>
            <a:r>
              <a:rPr lang="en-US" sz="2000" dirty="0" smtClean="0">
                <a:solidFill>
                  <a:srgbClr val="FFFFFF"/>
                </a:solidFill>
              </a:rPr>
              <a:t>software becomes </a:t>
            </a:r>
            <a:r>
              <a:rPr lang="en-US" sz="2000" dirty="0">
                <a:solidFill>
                  <a:srgbClr val="FFFFFF"/>
                </a:solidFill>
              </a:rPr>
              <a:t>critical to grant everyone legally </a:t>
            </a:r>
            <a:r>
              <a:rPr lang="en-US" sz="2000" dirty="0" smtClean="0">
                <a:solidFill>
                  <a:srgbClr val="FFFFFF"/>
                </a:solidFill>
              </a:rPr>
              <a:t>appropriate permission </a:t>
            </a:r>
            <a:r>
              <a:rPr lang="en-US" sz="2000" dirty="0">
                <a:solidFill>
                  <a:srgbClr val="FFFFFF"/>
                </a:solidFill>
              </a:rPr>
              <a:t>to freely use, modify, and distribute the </a:t>
            </a:r>
            <a:r>
              <a:rPr lang="en-US" sz="2000" dirty="0" smtClean="0">
                <a:solidFill>
                  <a:srgbClr val="FFFFFF"/>
                </a:solidFill>
              </a:rPr>
              <a:t>open source software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000" dirty="0" smtClean="0">
                <a:solidFill>
                  <a:srgbClr val="FFFFFF"/>
                </a:solidFill>
              </a:rPr>
              <a:t>There </a:t>
            </a:r>
            <a:r>
              <a:rPr lang="en-US" sz="2000" dirty="0">
                <a:solidFill>
                  <a:srgbClr val="FFFFFF"/>
                </a:solidFill>
              </a:rPr>
              <a:t>exist more than 60 licenses, such </a:t>
            </a:r>
            <a:r>
              <a:rPr lang="en-US" sz="2000" dirty="0" smtClean="0">
                <a:solidFill>
                  <a:srgbClr val="FFFFFF"/>
                </a:solidFill>
              </a:rPr>
              <a:t>as Berkeley </a:t>
            </a:r>
            <a:r>
              <a:rPr lang="en-US" sz="2000" dirty="0">
                <a:solidFill>
                  <a:srgbClr val="FFFFFF"/>
                </a:solidFill>
              </a:rPr>
              <a:t>Software Distribution (BSD), General </a:t>
            </a:r>
            <a:r>
              <a:rPr lang="en-US" sz="2000" dirty="0" smtClean="0">
                <a:solidFill>
                  <a:srgbClr val="FFFFFF"/>
                </a:solidFill>
              </a:rPr>
              <a:t>Public License </a:t>
            </a:r>
            <a:r>
              <a:rPr lang="en-US" sz="2000" dirty="0">
                <a:solidFill>
                  <a:srgbClr val="FFFFFF"/>
                </a:solidFill>
              </a:rPr>
              <a:t>(GPL), MIT license, the Apache License, version </a:t>
            </a:r>
            <a:r>
              <a:rPr lang="en-US" sz="2000" dirty="0" smtClean="0">
                <a:solidFill>
                  <a:srgbClr val="FFFFFF"/>
                </a:solidFill>
              </a:rPr>
              <a:t>2 (</a:t>
            </a:r>
            <a:r>
              <a:rPr lang="en-US" sz="2000" dirty="0">
                <a:solidFill>
                  <a:srgbClr val="FFFFFF"/>
                </a:solidFill>
              </a:rPr>
              <a:t>“ALv2”), and so on, approved by Open Source </a:t>
            </a:r>
            <a:r>
              <a:rPr lang="en-US" sz="2000" dirty="0" smtClean="0">
                <a:solidFill>
                  <a:srgbClr val="FFFFFF"/>
                </a:solidFill>
              </a:rPr>
              <a:t>Initiative (</a:t>
            </a:r>
            <a:r>
              <a:rPr lang="en-US" sz="2000" dirty="0">
                <a:solidFill>
                  <a:srgbClr val="FFFFFF"/>
                </a:solidFill>
              </a:rPr>
              <a:t>OSI) for complying with open </a:t>
            </a:r>
            <a:r>
              <a:rPr lang="en-US" sz="2000" dirty="0" smtClean="0">
                <a:solidFill>
                  <a:srgbClr val="FFFFFF"/>
                </a:solidFill>
              </a:rPr>
              <a:t>source definition</a:t>
            </a:r>
            <a:r>
              <a:rPr lang="en-US" sz="2000" dirty="0">
                <a:solidFill>
                  <a:srgbClr val="FFFFFF"/>
                </a:solidFill>
              </a:rPr>
              <a:t>, however, there exist slight differences among </a:t>
            </a:r>
            <a:r>
              <a:rPr lang="en-US" sz="2000" dirty="0" smtClean="0">
                <a:solidFill>
                  <a:srgbClr val="FFFFFF"/>
                </a:solidFill>
              </a:rPr>
              <a:t>these Licenses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C</a:t>
            </a:r>
            <a:r>
              <a:rPr lang="en-US" sz="2000" dirty="0" smtClean="0">
                <a:solidFill>
                  <a:srgbClr val="FFFFFF"/>
                </a:solidFill>
              </a:rPr>
              <a:t>ircumstances </a:t>
            </a:r>
            <a:r>
              <a:rPr lang="en-US" sz="2000" dirty="0">
                <a:solidFill>
                  <a:srgbClr val="FFFFFF"/>
                </a:solidFill>
              </a:rPr>
              <a:t>are more complicated </a:t>
            </a:r>
            <a:r>
              <a:rPr lang="en-US" sz="2000" dirty="0" smtClean="0">
                <a:solidFill>
                  <a:srgbClr val="FFFFFF"/>
                </a:solidFill>
              </a:rPr>
              <a:t>when people </a:t>
            </a:r>
            <a:r>
              <a:rPr lang="en-US" sz="2000" dirty="0">
                <a:solidFill>
                  <a:srgbClr val="FFFFFF"/>
                </a:solidFill>
              </a:rPr>
              <a:t>publish software under the multiple </a:t>
            </a:r>
            <a:r>
              <a:rPr lang="en-US" sz="2000" dirty="0" smtClean="0">
                <a:solidFill>
                  <a:srgbClr val="FFFFFF"/>
                </a:solidFill>
              </a:rPr>
              <a:t>licenses</a:t>
            </a:r>
            <a:r>
              <a:rPr lang="en-US" sz="2000" dirty="0" smtClean="0">
                <a:solidFill>
                  <a:srgbClr val="FFFFFF"/>
                </a:solidFill>
              </a:rPr>
              <a:t>. Therefore</a:t>
            </a:r>
            <a:r>
              <a:rPr lang="en-US" sz="2000" dirty="0">
                <a:solidFill>
                  <a:srgbClr val="FFFFFF"/>
                </a:solidFill>
              </a:rPr>
              <a:t>, an automated tool for verifying software licenses </a:t>
            </a:r>
            <a:r>
              <a:rPr lang="en-US" sz="2000" dirty="0" smtClean="0">
                <a:solidFill>
                  <a:srgbClr val="FFFFFF"/>
                </a:solidFill>
              </a:rPr>
              <a:t>in code </a:t>
            </a:r>
            <a:r>
              <a:rPr lang="en-US" sz="2000" dirty="0">
                <a:solidFill>
                  <a:srgbClr val="FFFFFF"/>
                </a:solidFill>
              </a:rPr>
              <a:t>bases is highly desired</a:t>
            </a:r>
            <a:r>
              <a:rPr lang="en-US" sz="2000" dirty="0" smtClean="0">
                <a:solidFill>
                  <a:srgbClr val="FFFFFF"/>
                </a:solidFill>
              </a:rPr>
              <a:t>.</a:t>
            </a:r>
          </a:p>
          <a:p>
            <a:pPr marL="285750" indent="-285750" algn="just">
              <a:buFont typeface="Arial"/>
              <a:buChar char="•"/>
            </a:pPr>
            <a:r>
              <a:rPr lang="en-US" sz="2000" dirty="0" smtClean="0">
                <a:solidFill>
                  <a:srgbClr val="FFFFFF"/>
                </a:solidFill>
              </a:rPr>
              <a:t>…</a:t>
            </a:r>
            <a:r>
              <a:rPr lang="en-US" sz="2000" dirty="0" err="1" smtClean="0">
                <a:solidFill>
                  <a:srgbClr val="FFFFFF"/>
                </a:solidFill>
              </a:rPr>
              <a:t>etc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872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4135" y="1135586"/>
            <a:ext cx="8231188" cy="327905"/>
          </a:xfrm>
        </p:spPr>
        <p:txBody>
          <a:bodyPr/>
          <a:lstStyle/>
          <a:p>
            <a:pPr algn="just"/>
            <a:r>
              <a:rPr lang="en-US" dirty="0" smtClean="0">
                <a:solidFill>
                  <a:schemeClr val="accent2"/>
                </a:solidFill>
              </a:rPr>
              <a:t>A tale from the Apache Incubator Project</a:t>
            </a:r>
          </a:p>
          <a:p>
            <a:pPr algn="just"/>
            <a:r>
              <a:rPr lang="en-US" dirty="0"/>
              <a:t>Each review item in this list is either required by Foundation-wide policy and would block a release by any Apache top-level project, or is required by Incubator </a:t>
            </a:r>
            <a:r>
              <a:rPr lang="en-US" dirty="0">
                <a:solidFill>
                  <a:schemeClr val="bg1"/>
                </a:solidFill>
                <a:hlinkClick r:id="rId2"/>
              </a:rPr>
              <a:t>policy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/>
              <a:t>1.1 Checksums and PGP signatures are valid. See the </a:t>
            </a:r>
            <a:r>
              <a:rPr lang="en-US" dirty="0">
                <a:hlinkClick r:id="rId3"/>
              </a:rPr>
              <a:t>Release Signing</a:t>
            </a:r>
            <a:r>
              <a:rPr lang="en-US" dirty="0"/>
              <a:t> </a:t>
            </a:r>
            <a:r>
              <a:rPr lang="en-US" dirty="0" err="1"/>
              <a:t>dev</a:t>
            </a:r>
            <a:r>
              <a:rPr lang="en-US" dirty="0"/>
              <a:t> documentation. </a:t>
            </a:r>
            <a:endParaRPr lang="en-US" dirty="0" smtClean="0"/>
          </a:p>
          <a:p>
            <a:pPr algn="just"/>
            <a:r>
              <a:rPr lang="en-US" dirty="0" smtClean="0"/>
              <a:t>2.1 </a:t>
            </a:r>
            <a:r>
              <a:rPr lang="en-US" dirty="0"/>
              <a:t>Build is successful including automated tests. The expanded source archive is expected to </a:t>
            </a:r>
            <a:r>
              <a:rPr lang="en-US" dirty="0">
                <a:hlinkClick r:id="rId4"/>
              </a:rPr>
              <a:t>build and pass tests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r>
              <a:rPr lang="en-US" dirty="0" smtClean="0"/>
              <a:t>3.1 </a:t>
            </a:r>
            <a:r>
              <a:rPr lang="en-US" dirty="0"/>
              <a:t>DISCLAIMER is correct, filenames include "incubating". See the </a:t>
            </a:r>
            <a:r>
              <a:rPr lang="en-US" dirty="0">
                <a:hlinkClick r:id="rId5"/>
              </a:rPr>
              <a:t>Podling Branding Guide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r>
              <a:rPr lang="en-US" dirty="0" smtClean="0"/>
              <a:t>3.2 </a:t>
            </a:r>
            <a:r>
              <a:rPr lang="en-US" dirty="0"/>
              <a:t>Top-level LICENSE and NOTICE are correct for each distribution. See the </a:t>
            </a:r>
            <a:r>
              <a:rPr lang="en-US" dirty="0">
                <a:hlinkClick r:id="rId6"/>
              </a:rPr>
              <a:t>Licensing How-To</a:t>
            </a:r>
            <a:r>
              <a:rPr lang="en-US" dirty="0"/>
              <a:t>, plus various pages under </a:t>
            </a:r>
            <a:r>
              <a:rPr lang="en-US" dirty="0">
                <a:hlinkClick r:id="rId7"/>
              </a:rPr>
              <a:t>Legal Affairs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r>
              <a:rPr lang="en-US" dirty="0" smtClean="0"/>
              <a:t>3.3 </a:t>
            </a:r>
            <a:r>
              <a:rPr lang="en-US" dirty="0"/>
              <a:t>All source files have license headers where appropriate. See the </a:t>
            </a:r>
            <a:r>
              <a:rPr lang="en-US" dirty="0">
                <a:hlinkClick r:id="rId8"/>
              </a:rPr>
              <a:t>ASF Source Header and Copyright Notice Policy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r>
              <a:rPr lang="en-US" dirty="0"/>
              <a:t>http://</a:t>
            </a:r>
            <a:r>
              <a:rPr lang="en-US" dirty="0" err="1"/>
              <a:t>incubator.apache.org</a:t>
            </a:r>
            <a:r>
              <a:rPr lang="en-US" dirty="0"/>
              <a:t>/guides/</a:t>
            </a:r>
            <a:r>
              <a:rPr lang="en-US" dirty="0" err="1"/>
              <a:t>releasemanagement.html#check-list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Licensing for </a:t>
            </a:r>
            <a:r>
              <a:rPr lang="en-US" dirty="0" smtClean="0">
                <a:solidFill>
                  <a:srgbClr val="BA0C2F"/>
                </a:solidFill>
              </a:rPr>
              <a:t>Release Management</a:t>
            </a:r>
            <a:endParaRPr lang="en-US" dirty="0">
              <a:solidFill>
                <a:srgbClr val="BA0C2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1048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Licensing for </a:t>
            </a:r>
            <a:r>
              <a:rPr lang="en-US" dirty="0" smtClean="0">
                <a:solidFill>
                  <a:srgbClr val="BA0C2F"/>
                </a:solidFill>
              </a:rPr>
              <a:t>Release Management </a:t>
            </a:r>
            <a:r>
              <a:rPr lang="en-US" dirty="0" smtClean="0"/>
              <a:t>Cont’d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0333" y="1848556"/>
            <a:ext cx="813646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solidFill>
                  <a:srgbClr val="FFFFFF"/>
                </a:solidFill>
              </a:rPr>
              <a:t>3.4 The provenance of all source files is clear (ASF or software grants). See the </a:t>
            </a:r>
            <a:r>
              <a:rPr lang="en-US" sz="2000" dirty="0">
                <a:solidFill>
                  <a:srgbClr val="FFFFFF"/>
                </a:solidFill>
                <a:hlinkClick r:id="rId2"/>
              </a:rPr>
              <a:t>IP clearance</a:t>
            </a:r>
            <a:r>
              <a:rPr lang="en-US" sz="2000" dirty="0">
                <a:solidFill>
                  <a:srgbClr val="FFFFFF"/>
                </a:solidFill>
              </a:rPr>
              <a:t> section of the Mentor's guide, as well as the </a:t>
            </a:r>
            <a:r>
              <a:rPr lang="en-US" sz="2000" dirty="0">
                <a:solidFill>
                  <a:srgbClr val="FFFFFF"/>
                </a:solidFill>
                <a:hlinkClick r:id="rId3"/>
              </a:rPr>
              <a:t>Releases</a:t>
            </a:r>
            <a:r>
              <a:rPr lang="en-US" sz="2000" dirty="0">
                <a:solidFill>
                  <a:srgbClr val="FFFFFF"/>
                </a:solidFill>
              </a:rPr>
              <a:t> section of the Incubator's policy page. </a:t>
            </a:r>
            <a:endParaRPr lang="en-US" sz="2000" dirty="0" smtClean="0">
              <a:solidFill>
                <a:srgbClr val="FFFFFF"/>
              </a:solidFill>
            </a:endParaRPr>
          </a:p>
          <a:p>
            <a:pPr algn="just"/>
            <a:r>
              <a:rPr lang="en-US" sz="2000" dirty="0" smtClean="0">
                <a:solidFill>
                  <a:srgbClr val="FFFFFF"/>
                </a:solidFill>
              </a:rPr>
              <a:t>3.5 </a:t>
            </a:r>
            <a:r>
              <a:rPr lang="en-US" sz="2000" dirty="0">
                <a:solidFill>
                  <a:srgbClr val="FFFFFF"/>
                </a:solidFill>
              </a:rPr>
              <a:t>Dependencies licenses are ok as per http://</a:t>
            </a:r>
            <a:r>
              <a:rPr lang="en-US" sz="2000" dirty="0" err="1">
                <a:solidFill>
                  <a:srgbClr val="FFFFFF"/>
                </a:solidFill>
              </a:rPr>
              <a:t>apache.org</a:t>
            </a:r>
            <a:r>
              <a:rPr lang="en-US" sz="2000" dirty="0">
                <a:solidFill>
                  <a:srgbClr val="FFFFFF"/>
                </a:solidFill>
              </a:rPr>
              <a:t>/legal/ See </a:t>
            </a:r>
            <a:r>
              <a:rPr lang="en-US" sz="2000" dirty="0">
                <a:solidFill>
                  <a:srgbClr val="FFFFFF"/>
                </a:solidFill>
                <a:hlinkClick r:id="rId4"/>
              </a:rPr>
              <a:t>ASF Legal Previously Asked Questions</a:t>
            </a:r>
            <a:r>
              <a:rPr lang="en-US" sz="2000" dirty="0">
                <a:solidFill>
                  <a:srgbClr val="FFFFFF"/>
                </a:solidFill>
              </a:rPr>
              <a:t>. </a:t>
            </a:r>
            <a:endParaRPr lang="en-US" sz="2000" dirty="0" smtClean="0">
              <a:solidFill>
                <a:srgbClr val="FFFFFF"/>
              </a:solidFill>
            </a:endParaRPr>
          </a:p>
          <a:p>
            <a:pPr algn="just"/>
            <a:r>
              <a:rPr lang="en-US" sz="2000" dirty="0" smtClean="0">
                <a:solidFill>
                  <a:srgbClr val="FFFFFF"/>
                </a:solidFill>
              </a:rPr>
              <a:t>3.6 </a:t>
            </a:r>
            <a:r>
              <a:rPr lang="en-US" sz="2000" dirty="0">
                <a:solidFill>
                  <a:srgbClr val="FFFFFF"/>
                </a:solidFill>
              </a:rPr>
              <a:t>Release consists of source code only, no binaries. Each Apache release </a:t>
            </a:r>
            <a:r>
              <a:rPr lang="en-US" sz="2000" dirty="0">
                <a:solidFill>
                  <a:srgbClr val="FFFFFF"/>
                </a:solidFill>
                <a:hlinkClick r:id="rId5"/>
              </a:rPr>
              <a:t>must contain a source package</a:t>
            </a:r>
            <a:r>
              <a:rPr lang="en-US" sz="2000" dirty="0">
                <a:solidFill>
                  <a:srgbClr val="FFFFFF"/>
                </a:solidFill>
              </a:rPr>
              <a:t>. This package may not contain compiled components (such as "jar" files) because compiled components are not open source, even if they were built from open source. </a:t>
            </a:r>
            <a:endParaRPr lang="en-US" sz="2000" dirty="0" smtClean="0">
              <a:solidFill>
                <a:srgbClr val="FFFFFF"/>
              </a:solidFill>
            </a:endParaRPr>
          </a:p>
          <a:p>
            <a:pPr algn="just"/>
            <a:endParaRPr lang="en-US" sz="2000" dirty="0">
              <a:solidFill>
                <a:srgbClr val="FFFFFF"/>
              </a:solidFill>
            </a:endParaRPr>
          </a:p>
          <a:p>
            <a:pPr algn="just"/>
            <a:r>
              <a:rPr lang="en-US" sz="2000" dirty="0" smtClean="0">
                <a:solidFill>
                  <a:srgbClr val="FFFFFF"/>
                </a:solidFill>
              </a:rPr>
              <a:t>Good news though, </a:t>
            </a:r>
            <a:r>
              <a:rPr lang="en-US" sz="2000" dirty="0" smtClean="0">
                <a:solidFill>
                  <a:schemeClr val="accent2"/>
                </a:solidFill>
              </a:rPr>
              <a:t>tools DO exist </a:t>
            </a:r>
            <a:r>
              <a:rPr lang="en-US" sz="2000" dirty="0" smtClean="0">
                <a:solidFill>
                  <a:srgbClr val="FFFFFF"/>
                </a:solidFill>
              </a:rPr>
              <a:t>for automating some of this workflow!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64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 Release Audit Tool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Queue </a:t>
            </a:r>
            <a:r>
              <a:rPr lang="en-US" dirty="0" smtClean="0">
                <a:solidFill>
                  <a:srgbClr val="BA0C2F"/>
                </a:solidFill>
              </a:rPr>
              <a:t>Apache RAT </a:t>
            </a:r>
            <a:endParaRPr lang="en-US" dirty="0">
              <a:solidFill>
                <a:srgbClr val="BA0C2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0332" y="1467556"/>
            <a:ext cx="813646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chemeClr val="bg1"/>
                </a:solidFill>
              </a:rPr>
              <a:t>As </a:t>
            </a:r>
            <a:r>
              <a:rPr lang="en-US" sz="2000" dirty="0">
                <a:solidFill>
                  <a:schemeClr val="bg1"/>
                </a:solidFill>
              </a:rPr>
              <a:t>part of the Apache Software Foundation (ASF</a:t>
            </a:r>
            <a:r>
              <a:rPr lang="en-US" sz="2000" dirty="0" smtClean="0">
                <a:solidFill>
                  <a:schemeClr val="bg1"/>
                </a:solidFill>
              </a:rPr>
              <a:t>) project</a:t>
            </a:r>
            <a:r>
              <a:rPr lang="en-US" sz="2000" dirty="0">
                <a:solidFill>
                  <a:schemeClr val="bg1"/>
                </a:solidFill>
              </a:rPr>
              <a:t>, </a:t>
            </a:r>
            <a:r>
              <a:rPr lang="en-US" sz="2000" dirty="0">
                <a:solidFill>
                  <a:schemeClr val="accent2"/>
                </a:solidFill>
              </a:rPr>
              <a:t>Apache </a:t>
            </a:r>
            <a:r>
              <a:rPr lang="en-US" sz="2000" dirty="0" err="1" smtClean="0">
                <a:solidFill>
                  <a:schemeClr val="accent2"/>
                </a:solidFill>
              </a:rPr>
              <a:t>Creadur</a:t>
            </a:r>
            <a:r>
              <a:rPr lang="en-US" sz="2000" dirty="0" smtClean="0">
                <a:solidFill>
                  <a:schemeClr val="bg1"/>
                </a:solidFill>
              </a:rPr>
              <a:t>, </a:t>
            </a:r>
            <a:r>
              <a:rPr lang="en-US" sz="2000" dirty="0">
                <a:solidFill>
                  <a:schemeClr val="bg1"/>
                </a:solidFill>
              </a:rPr>
              <a:t>a Release Audit Tool (RAT) </a:t>
            </a:r>
            <a:r>
              <a:rPr lang="en-US" sz="2000" dirty="0" smtClean="0">
                <a:solidFill>
                  <a:schemeClr val="bg1"/>
                </a:solidFill>
              </a:rPr>
              <a:t>was developed </a:t>
            </a:r>
            <a:r>
              <a:rPr lang="en-US" sz="2000" dirty="0">
                <a:solidFill>
                  <a:schemeClr val="bg1"/>
                </a:solidFill>
              </a:rPr>
              <a:t>especially in response to demand from the </a:t>
            </a:r>
            <a:r>
              <a:rPr lang="en-US" sz="2000" dirty="0" smtClean="0">
                <a:solidFill>
                  <a:schemeClr val="bg1"/>
                </a:solidFill>
              </a:rPr>
              <a:t>Apache Incubator </a:t>
            </a:r>
            <a:r>
              <a:rPr lang="en-US" sz="2000" dirty="0">
                <a:solidFill>
                  <a:schemeClr val="bg1"/>
                </a:solidFill>
              </a:rPr>
              <a:t>and its dozens of projects. All codes donated from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</a:rPr>
              <a:t>individuals or organizations to ASF should go through </a:t>
            </a:r>
            <a:r>
              <a:rPr lang="en-US" sz="2000" dirty="0" smtClean="0">
                <a:solidFill>
                  <a:schemeClr val="bg1"/>
                </a:solidFill>
              </a:rPr>
              <a:t>the Apache </a:t>
            </a:r>
            <a:r>
              <a:rPr lang="en-US" sz="2000" dirty="0">
                <a:solidFill>
                  <a:schemeClr val="bg1"/>
                </a:solidFill>
              </a:rPr>
              <a:t>Incubator as an entry path. The Apache </a:t>
            </a:r>
            <a:r>
              <a:rPr lang="en-US" sz="2000" dirty="0" smtClean="0">
                <a:solidFill>
                  <a:schemeClr val="bg1"/>
                </a:solidFill>
              </a:rPr>
              <a:t>Incubator ensures </a:t>
            </a:r>
            <a:r>
              <a:rPr lang="en-US" sz="2000" dirty="0">
                <a:solidFill>
                  <a:schemeClr val="bg1"/>
                </a:solidFill>
              </a:rPr>
              <a:t>that the software has correct open source </a:t>
            </a:r>
            <a:r>
              <a:rPr lang="en-US" sz="2000" dirty="0" smtClean="0">
                <a:solidFill>
                  <a:schemeClr val="bg1"/>
                </a:solidFill>
              </a:rPr>
              <a:t>licenses.</a:t>
            </a:r>
          </a:p>
          <a:p>
            <a:pPr algn="just"/>
            <a:endParaRPr lang="en-US" sz="2000" dirty="0">
              <a:solidFill>
                <a:schemeClr val="bg1"/>
              </a:solidFill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</a:rPr>
              <a:t>Therefore, the primary function of the RAT is automated </a:t>
            </a:r>
            <a:r>
              <a:rPr lang="en-US" sz="2000" dirty="0" smtClean="0">
                <a:solidFill>
                  <a:schemeClr val="bg1"/>
                </a:solidFill>
              </a:rPr>
              <a:t>code auditing </a:t>
            </a:r>
            <a:r>
              <a:rPr lang="en-US" sz="2000" dirty="0">
                <a:solidFill>
                  <a:schemeClr val="bg1"/>
                </a:solidFill>
              </a:rPr>
              <a:t>and open-source license analysis focusing on </a:t>
            </a:r>
            <a:r>
              <a:rPr lang="en-US" sz="2000" dirty="0" smtClean="0">
                <a:solidFill>
                  <a:schemeClr val="bg1"/>
                </a:solidFill>
              </a:rPr>
              <a:t>headers. RAT </a:t>
            </a:r>
            <a:r>
              <a:rPr lang="en-US" sz="2000" dirty="0">
                <a:solidFill>
                  <a:schemeClr val="bg1"/>
                </a:solidFill>
              </a:rPr>
              <a:t>is a natural language processing tool written in Java </a:t>
            </a:r>
            <a:r>
              <a:rPr lang="en-US" sz="2000" dirty="0" smtClean="0">
                <a:solidFill>
                  <a:schemeClr val="bg1"/>
                </a:solidFill>
              </a:rPr>
              <a:t>to easily </a:t>
            </a:r>
            <a:r>
              <a:rPr lang="en-US" sz="2000" dirty="0">
                <a:solidFill>
                  <a:schemeClr val="bg1"/>
                </a:solidFill>
              </a:rPr>
              <a:t>run on any platform and to audit code from </a:t>
            </a:r>
            <a:r>
              <a:rPr lang="en-US" sz="2000" dirty="0" smtClean="0">
                <a:solidFill>
                  <a:schemeClr val="bg1"/>
                </a:solidFill>
              </a:rPr>
              <a:t>many source </a:t>
            </a:r>
            <a:r>
              <a:rPr lang="en-US" sz="2000" dirty="0">
                <a:solidFill>
                  <a:schemeClr val="bg1"/>
                </a:solidFill>
              </a:rPr>
              <a:t>languages (e.g., C, C++, Java, Python, etc.). RAT </a:t>
            </a:r>
            <a:r>
              <a:rPr lang="en-US" sz="2000" dirty="0" smtClean="0">
                <a:solidFill>
                  <a:schemeClr val="bg1"/>
                </a:solidFill>
              </a:rPr>
              <a:t>can also </a:t>
            </a:r>
            <a:r>
              <a:rPr lang="en-US" sz="2000" dirty="0">
                <a:solidFill>
                  <a:schemeClr val="bg1"/>
                </a:solidFill>
              </a:rPr>
              <a:t>be used to add license headers to codes that are </a:t>
            </a:r>
            <a:r>
              <a:rPr lang="en-US" sz="2000" dirty="0" smtClean="0">
                <a:solidFill>
                  <a:schemeClr val="bg1"/>
                </a:solidFill>
              </a:rPr>
              <a:t>not licensed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7" name="Picture 6" descr="feather-small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156" y="454025"/>
            <a:ext cx="25781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35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Software Licensing for </a:t>
            </a:r>
            <a:r>
              <a:rPr lang="en-US" dirty="0">
                <a:solidFill>
                  <a:schemeClr val="accent2"/>
                </a:solidFill>
              </a:rPr>
              <a:t>DARPA XDATA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Large Scale Software Licensing Analysis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4444" y="1453444"/>
            <a:ext cx="8140879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solidFill>
                  <a:srgbClr val="FFFFFF"/>
                </a:solidFill>
              </a:rPr>
              <a:t>In </a:t>
            </a:r>
            <a:r>
              <a:rPr lang="en-US" dirty="0">
                <a:solidFill>
                  <a:srgbClr val="FFFFFF"/>
                </a:solidFill>
              </a:rPr>
              <a:t>the summer of 2013, our team ran Apache RAT </a:t>
            </a:r>
            <a:r>
              <a:rPr lang="en-US" dirty="0" smtClean="0">
                <a:solidFill>
                  <a:srgbClr val="FFFFFF"/>
                </a:solidFill>
              </a:rPr>
              <a:t>on source </a:t>
            </a:r>
            <a:r>
              <a:rPr lang="en-US" dirty="0">
                <a:solidFill>
                  <a:srgbClr val="FFFFFF"/>
                </a:solidFill>
              </a:rPr>
              <a:t>code produced from the Defense Advanced </a:t>
            </a:r>
            <a:r>
              <a:rPr lang="en-US" dirty="0" smtClean="0">
                <a:solidFill>
                  <a:srgbClr val="FFFFFF"/>
                </a:solidFill>
              </a:rPr>
              <a:t>Research Projects </a:t>
            </a:r>
            <a:r>
              <a:rPr lang="en-US" dirty="0">
                <a:solidFill>
                  <a:srgbClr val="FFFFFF"/>
                </a:solidFill>
              </a:rPr>
              <a:t>Agency (DARPA) XDATA national initiative </a:t>
            </a:r>
            <a:r>
              <a:rPr lang="en-US" dirty="0" smtClean="0">
                <a:solidFill>
                  <a:srgbClr val="FFFFFF"/>
                </a:solidFill>
              </a:rPr>
              <a:t>whose inception </a:t>
            </a:r>
            <a:r>
              <a:rPr lang="en-US" dirty="0">
                <a:solidFill>
                  <a:srgbClr val="FFFFFF"/>
                </a:solidFill>
              </a:rPr>
              <a:t>coincided with the 2012 U.S. Presidential </a:t>
            </a:r>
            <a:r>
              <a:rPr lang="en-US" dirty="0" smtClean="0">
                <a:solidFill>
                  <a:srgbClr val="FFFFFF"/>
                </a:solidFill>
              </a:rPr>
              <a:t>Initiative in </a:t>
            </a:r>
            <a:r>
              <a:rPr lang="en-US" dirty="0">
                <a:solidFill>
                  <a:srgbClr val="FFFFFF"/>
                </a:solidFill>
              </a:rPr>
              <a:t>Big Data . XDATA brought together 24 performers </a:t>
            </a:r>
            <a:r>
              <a:rPr lang="en-US" dirty="0" smtClean="0">
                <a:solidFill>
                  <a:srgbClr val="FFFFFF"/>
                </a:solidFill>
              </a:rPr>
              <a:t>across academia</a:t>
            </a:r>
            <a:r>
              <a:rPr lang="en-US" dirty="0">
                <a:solidFill>
                  <a:srgbClr val="FFFFFF"/>
                </a:solidFill>
              </a:rPr>
              <a:t>, private industry and the government to </a:t>
            </a:r>
            <a:r>
              <a:rPr lang="en-US" dirty="0" smtClean="0">
                <a:solidFill>
                  <a:srgbClr val="FFFFFF"/>
                </a:solidFill>
              </a:rPr>
              <a:t>construct analytics</a:t>
            </a:r>
            <a:r>
              <a:rPr lang="en-US" dirty="0">
                <a:solidFill>
                  <a:srgbClr val="FFFFFF"/>
                </a:solidFill>
              </a:rPr>
              <a:t>, visualizations, and open source software mash-</a:t>
            </a:r>
            <a:r>
              <a:rPr lang="en-US" dirty="0" smtClean="0">
                <a:solidFill>
                  <a:srgbClr val="FFFFFF"/>
                </a:solidFill>
              </a:rPr>
              <a:t>ups that </a:t>
            </a:r>
            <a:r>
              <a:rPr lang="en-US" dirty="0">
                <a:solidFill>
                  <a:srgbClr val="FFFFFF"/>
                </a:solidFill>
              </a:rPr>
              <a:t>were transitioned into government projects and to </a:t>
            </a:r>
            <a:r>
              <a:rPr lang="en-US" dirty="0" smtClean="0">
                <a:solidFill>
                  <a:srgbClr val="FFFFFF"/>
                </a:solidFill>
              </a:rPr>
              <a:t>the defense </a:t>
            </a:r>
            <a:r>
              <a:rPr lang="en-US" dirty="0">
                <a:solidFill>
                  <a:srgbClr val="FFFFFF"/>
                </a:solidFill>
              </a:rPr>
              <a:t>sector. XDATA produced a large </a:t>
            </a:r>
            <a:r>
              <a:rPr lang="en-US" dirty="0" err="1">
                <a:solidFill>
                  <a:srgbClr val="FFFFFF"/>
                </a:solidFill>
              </a:rPr>
              <a:t>Git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smtClean="0">
                <a:solidFill>
                  <a:srgbClr val="FFFFFF"/>
                </a:solidFill>
              </a:rPr>
              <a:t>repository consisting </a:t>
            </a:r>
            <a:r>
              <a:rPr lang="en-US" dirty="0">
                <a:solidFill>
                  <a:srgbClr val="FFFFFF"/>
                </a:solidFill>
              </a:rPr>
              <a:t>of </a:t>
            </a:r>
            <a:r>
              <a:rPr lang="en-US" dirty="0">
                <a:solidFill>
                  <a:schemeClr val="accent2"/>
                </a:solidFill>
              </a:rPr>
              <a:t>~50,000 files </a:t>
            </a:r>
            <a:r>
              <a:rPr lang="en-US" dirty="0">
                <a:solidFill>
                  <a:srgbClr val="FFFFFF"/>
                </a:solidFill>
              </a:rPr>
              <a:t>and </a:t>
            </a:r>
            <a:r>
              <a:rPr lang="en-US" dirty="0">
                <a:solidFill>
                  <a:srgbClr val="BA0C2F"/>
                </a:solidFill>
              </a:rPr>
              <a:t>10s of millions of lines </a:t>
            </a:r>
            <a:r>
              <a:rPr lang="en-US" dirty="0" smtClean="0">
                <a:solidFill>
                  <a:srgbClr val="BA0C2F"/>
                </a:solidFill>
              </a:rPr>
              <a:t>of code</a:t>
            </a:r>
            <a:r>
              <a:rPr lang="en-US" dirty="0" smtClean="0">
                <a:solidFill>
                  <a:srgbClr val="FFFFFF"/>
                </a:solidFill>
              </a:rPr>
              <a:t>.</a:t>
            </a:r>
          </a:p>
          <a:p>
            <a:pPr algn="just"/>
            <a:endParaRPr lang="en-US" dirty="0">
              <a:solidFill>
                <a:srgbClr val="FFFFFF"/>
              </a:solidFill>
            </a:endParaRPr>
          </a:p>
          <a:p>
            <a:pPr algn="just"/>
            <a:r>
              <a:rPr lang="en-US" dirty="0" smtClean="0">
                <a:solidFill>
                  <a:srgbClr val="FFFFFF"/>
                </a:solidFill>
              </a:rPr>
              <a:t>All </a:t>
            </a:r>
            <a:r>
              <a:rPr lang="en-US" dirty="0">
                <a:solidFill>
                  <a:srgbClr val="FFFFFF"/>
                </a:solidFill>
              </a:rPr>
              <a:t>XDATA software is open source and is ingested </a:t>
            </a:r>
            <a:r>
              <a:rPr lang="en-US" dirty="0" smtClean="0">
                <a:solidFill>
                  <a:srgbClr val="FFFFFF"/>
                </a:solidFill>
              </a:rPr>
              <a:t>into </a:t>
            </a:r>
            <a:r>
              <a:rPr lang="en-US" dirty="0" smtClean="0">
                <a:solidFill>
                  <a:srgbClr val="BA0C2F"/>
                </a:solidFill>
              </a:rPr>
              <a:t>DARPA’s </a:t>
            </a:r>
            <a:r>
              <a:rPr lang="en-US" dirty="0">
                <a:solidFill>
                  <a:srgbClr val="BA0C2F"/>
                </a:solidFill>
              </a:rPr>
              <a:t>Open </a:t>
            </a:r>
            <a:r>
              <a:rPr lang="en-US" dirty="0" smtClean="0">
                <a:solidFill>
                  <a:srgbClr val="BA0C2F"/>
                </a:solidFill>
              </a:rPr>
              <a:t>Catalog</a:t>
            </a:r>
            <a:r>
              <a:rPr lang="en-US" dirty="0" smtClean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that points to outputs of </a:t>
            </a:r>
            <a:r>
              <a:rPr lang="en-US" dirty="0" smtClean="0">
                <a:solidFill>
                  <a:srgbClr val="FFFFFF"/>
                </a:solidFill>
              </a:rPr>
              <a:t>the program </a:t>
            </a:r>
            <a:r>
              <a:rPr lang="en-US" dirty="0">
                <a:solidFill>
                  <a:srgbClr val="FFFFFF"/>
                </a:solidFill>
              </a:rPr>
              <a:t>including its source code and metrics on </a:t>
            </a:r>
            <a:r>
              <a:rPr lang="en-US" dirty="0" smtClean="0">
                <a:solidFill>
                  <a:srgbClr val="FFFFFF"/>
                </a:solidFill>
              </a:rPr>
              <a:t>the repository</a:t>
            </a:r>
            <a:r>
              <a:rPr lang="en-US" dirty="0">
                <a:solidFill>
                  <a:srgbClr val="FFFFFF"/>
                </a:solidFill>
              </a:rPr>
              <a:t>. Because of this, one of core products of XDATA </a:t>
            </a:r>
            <a:r>
              <a:rPr lang="en-US" dirty="0" smtClean="0">
                <a:solidFill>
                  <a:srgbClr val="FFFFFF"/>
                </a:solidFill>
              </a:rPr>
              <a:t>is the </a:t>
            </a:r>
            <a:r>
              <a:rPr lang="en-US" dirty="0">
                <a:solidFill>
                  <a:srgbClr val="FFFFFF"/>
                </a:solidFill>
              </a:rPr>
              <a:t>internal </a:t>
            </a:r>
            <a:r>
              <a:rPr lang="en-US" dirty="0" err="1">
                <a:solidFill>
                  <a:srgbClr val="FFFFFF"/>
                </a:solidFill>
              </a:rPr>
              <a:t>Git</a:t>
            </a:r>
            <a:r>
              <a:rPr lang="en-US" dirty="0">
                <a:solidFill>
                  <a:srgbClr val="FFFFFF"/>
                </a:solidFill>
              </a:rPr>
              <a:t> repository. Since XDATA brought </a:t>
            </a:r>
            <a:r>
              <a:rPr lang="en-US" dirty="0" smtClean="0">
                <a:solidFill>
                  <a:srgbClr val="FFFFFF"/>
                </a:solidFill>
              </a:rPr>
              <a:t>together open </a:t>
            </a:r>
            <a:r>
              <a:rPr lang="en-US" dirty="0">
                <a:solidFill>
                  <a:srgbClr val="FFFFFF"/>
                </a:solidFill>
              </a:rPr>
              <a:t>source software across multiple performers, having </a:t>
            </a:r>
            <a:r>
              <a:rPr lang="en-US" dirty="0" smtClean="0">
                <a:solidFill>
                  <a:srgbClr val="FFFFFF"/>
                </a:solidFill>
              </a:rPr>
              <a:t>an understanding </a:t>
            </a:r>
            <a:r>
              <a:rPr lang="en-US" dirty="0">
                <a:solidFill>
                  <a:srgbClr val="FFFFFF"/>
                </a:solidFill>
              </a:rPr>
              <a:t>of the licenses that the source codes used, </a:t>
            </a:r>
            <a:r>
              <a:rPr lang="en-US" dirty="0" smtClean="0">
                <a:solidFill>
                  <a:srgbClr val="FFFFFF"/>
                </a:solidFill>
              </a:rPr>
              <a:t>and their </a:t>
            </a:r>
            <a:r>
              <a:rPr lang="en-US" dirty="0">
                <a:solidFill>
                  <a:srgbClr val="FFFFFF"/>
                </a:solidFill>
              </a:rPr>
              <a:t>compatibilities and differences was extremely </a:t>
            </a:r>
            <a:r>
              <a:rPr lang="en-US" dirty="0" smtClean="0">
                <a:solidFill>
                  <a:srgbClr val="FFFFFF"/>
                </a:solidFill>
              </a:rPr>
              <a:t>important and </a:t>
            </a:r>
            <a:r>
              <a:rPr lang="en-US" dirty="0">
                <a:solidFill>
                  <a:srgbClr val="FFFFFF"/>
                </a:solidFill>
              </a:rPr>
              <a:t>since there repository was so large, </a:t>
            </a:r>
            <a:r>
              <a:rPr lang="en-US" dirty="0">
                <a:solidFill>
                  <a:srgbClr val="BA0C2F"/>
                </a:solidFill>
              </a:rPr>
              <a:t>our strategy was </a:t>
            </a:r>
            <a:r>
              <a:rPr lang="en-US" dirty="0" smtClean="0">
                <a:solidFill>
                  <a:srgbClr val="BA0C2F"/>
                </a:solidFill>
              </a:rPr>
              <a:t>to develop </a:t>
            </a:r>
            <a:r>
              <a:rPr lang="en-US" dirty="0">
                <a:solidFill>
                  <a:srgbClr val="BA0C2F"/>
                </a:solidFill>
              </a:rPr>
              <a:t>an automated process using Apache RAT.</a:t>
            </a:r>
          </a:p>
        </p:txBody>
      </p:sp>
    </p:spTree>
    <p:extLst>
      <p:ext uri="{BB962C8B-B14F-4D97-AF65-F5344CB8AC3E}">
        <p14:creationId xmlns:p14="http://schemas.microsoft.com/office/powerpoint/2010/main" val="70183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4026" y="454025"/>
            <a:ext cx="8464196" cy="436031"/>
          </a:xfrm>
        </p:spPr>
        <p:txBody>
          <a:bodyPr/>
          <a:lstStyle/>
          <a:p>
            <a:r>
              <a:rPr lang="en-US" dirty="0" smtClean="0"/>
              <a:t>Large Scale Software Licensing Analysis Cont’d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8000" y="1509889"/>
            <a:ext cx="819732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chemeClr val="bg1"/>
                </a:solidFill>
              </a:rPr>
              <a:t>Please check out Chris </a:t>
            </a:r>
            <a:r>
              <a:rPr lang="en-US" sz="2000" dirty="0" err="1" smtClean="0">
                <a:solidFill>
                  <a:schemeClr val="bg1"/>
                </a:solidFill>
              </a:rPr>
              <a:t>Mattmann’s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accent2"/>
                </a:solidFill>
              </a:rPr>
              <a:t>Youtube</a:t>
            </a:r>
            <a:r>
              <a:rPr lang="en-US" sz="2000" dirty="0" smtClean="0">
                <a:solidFill>
                  <a:schemeClr val="accent2"/>
                </a:solidFill>
              </a:rPr>
              <a:t> </a:t>
            </a:r>
            <a:r>
              <a:rPr lang="en-US" sz="2000" dirty="0">
                <a:solidFill>
                  <a:schemeClr val="accent2"/>
                </a:solidFill>
              </a:rPr>
              <a:t>video </a:t>
            </a:r>
            <a:r>
              <a:rPr lang="en-US" sz="2000" dirty="0">
                <a:solidFill>
                  <a:schemeClr val="bg1"/>
                </a:solidFill>
              </a:rPr>
              <a:t>on DRAT explaining DRAT's motivation, and results of running it on DARPA XDATA and on the Computational Infrastructure for Geodynamics as part of </a:t>
            </a:r>
            <a:r>
              <a:rPr lang="en-US" sz="2000" dirty="0" smtClean="0">
                <a:solidFill>
                  <a:schemeClr val="bg1"/>
                </a:solidFill>
              </a:rPr>
              <a:t>a previous NSF </a:t>
            </a:r>
            <a:r>
              <a:rPr lang="en-US" sz="2000" dirty="0">
                <a:solidFill>
                  <a:schemeClr val="bg1"/>
                </a:solidFill>
              </a:rPr>
              <a:t>project. </a:t>
            </a:r>
            <a:endParaRPr lang="en-US" sz="2000" dirty="0" smtClean="0">
              <a:solidFill>
                <a:schemeClr val="bg1"/>
              </a:solidFill>
            </a:endParaRPr>
          </a:p>
          <a:p>
            <a:pPr algn="just"/>
            <a:endParaRPr lang="en-US" sz="2000" dirty="0">
              <a:solidFill>
                <a:schemeClr val="bg1"/>
              </a:solidFill>
            </a:endParaRPr>
          </a:p>
          <a:p>
            <a:pPr algn="just"/>
            <a:r>
              <a:rPr lang="en-US" sz="2000" dirty="0" smtClean="0">
                <a:solidFill>
                  <a:schemeClr val="bg1"/>
                </a:solidFill>
              </a:rPr>
              <a:t>The </a:t>
            </a:r>
            <a:r>
              <a:rPr lang="en-US" sz="2000" dirty="0">
                <a:solidFill>
                  <a:schemeClr val="bg1"/>
                </a:solidFill>
              </a:rPr>
              <a:t>video was made for the 2014 Summer Earth Science Information Partners Federation </a:t>
            </a:r>
            <a:r>
              <a:rPr lang="en-US" sz="2000" dirty="0" smtClean="0">
                <a:solidFill>
                  <a:schemeClr val="bg1"/>
                </a:solidFill>
              </a:rPr>
              <a:t>Meeting however provides excellent background context and quantified justification for development and use of DRAT on large codebases/repositories similar to those discussed here.</a:t>
            </a:r>
          </a:p>
          <a:p>
            <a:pPr algn="just"/>
            <a:endParaRPr lang="en-US" sz="2000" dirty="0">
              <a:solidFill>
                <a:schemeClr val="bg1"/>
              </a:solidFill>
            </a:endParaRPr>
          </a:p>
          <a:p>
            <a:pPr algn="ctr"/>
            <a:r>
              <a:rPr lang="en-US" sz="2000" dirty="0">
                <a:solidFill>
                  <a:srgbClr val="BA0C2F"/>
                </a:solidFill>
                <a:hlinkClick r:id="rId2"/>
              </a:rPr>
              <a:t>https://www.youtube.com/watch?v=</a:t>
            </a:r>
            <a:r>
              <a:rPr lang="en-US" sz="2000" dirty="0" smtClean="0">
                <a:solidFill>
                  <a:srgbClr val="BA0C2F"/>
                </a:solidFill>
                <a:hlinkClick r:id="rId2"/>
              </a:rPr>
              <a:t>9w3fpnNWdIE</a:t>
            </a:r>
            <a:endParaRPr lang="en-US" sz="2000" dirty="0">
              <a:solidFill>
                <a:srgbClr val="BA0C2F"/>
              </a:solidFill>
            </a:endParaRPr>
          </a:p>
          <a:p>
            <a:pPr algn="just"/>
            <a:endParaRPr lang="en-US" sz="2000" dirty="0" smtClean="0">
              <a:solidFill>
                <a:schemeClr val="bg1"/>
              </a:solidFill>
            </a:endParaRPr>
          </a:p>
          <a:p>
            <a:pPr algn="just"/>
            <a:r>
              <a:rPr lang="en-US" sz="2000" dirty="0" smtClean="0">
                <a:solidFill>
                  <a:schemeClr val="bg1"/>
                </a:solidFill>
              </a:rPr>
              <a:t>Lets take a look at what DRAT is in some more detail to understand how we can analyze source code at scale!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385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The Fourth International Workshop on Software Mining, 10th November, 2015, Lincoln, Nebraska, US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DRAT Architecture	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9778" y="1439333"/>
            <a:ext cx="820702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solidFill>
                  <a:srgbClr val="FFFFFF"/>
                </a:solidFill>
              </a:rPr>
              <a:t>DRAT </a:t>
            </a:r>
            <a:r>
              <a:rPr lang="en-US" sz="2000" dirty="0">
                <a:solidFill>
                  <a:srgbClr val="FFFFFF"/>
                </a:solidFill>
              </a:rPr>
              <a:t>is a </a:t>
            </a:r>
            <a:r>
              <a:rPr lang="en-US" sz="2000" dirty="0" err="1">
                <a:solidFill>
                  <a:srgbClr val="FFFFFF"/>
                </a:solidFill>
              </a:rPr>
              <a:t>MapReduce</a:t>
            </a:r>
            <a:r>
              <a:rPr lang="en-US" sz="2000" dirty="0">
                <a:solidFill>
                  <a:srgbClr val="FFFFFF"/>
                </a:solidFill>
              </a:rPr>
              <a:t> (M/R) style </a:t>
            </a:r>
            <a:r>
              <a:rPr lang="en-US" sz="2000" dirty="0" smtClean="0">
                <a:solidFill>
                  <a:srgbClr val="FFFFFF"/>
                </a:solidFill>
              </a:rPr>
              <a:t>RAT workflow that </a:t>
            </a:r>
            <a:r>
              <a:rPr lang="en-US" sz="2000" dirty="0">
                <a:solidFill>
                  <a:srgbClr val="FFFFFF"/>
                </a:solidFill>
              </a:rPr>
              <a:t>runs on top of Apache Object Oriented Data </a:t>
            </a:r>
            <a:r>
              <a:rPr lang="en-US" sz="2000" dirty="0" smtClean="0">
                <a:solidFill>
                  <a:srgbClr val="FFFFFF"/>
                </a:solidFill>
              </a:rPr>
              <a:t>Technology (</a:t>
            </a:r>
            <a:r>
              <a:rPr lang="en-US" sz="2000" dirty="0">
                <a:solidFill>
                  <a:srgbClr val="FFFFFF"/>
                </a:solidFill>
              </a:rPr>
              <a:t>OODT</a:t>
            </a:r>
            <a:r>
              <a:rPr lang="en-US" sz="2000" dirty="0" smtClean="0">
                <a:solidFill>
                  <a:srgbClr val="FFFFFF"/>
                </a:solidFill>
              </a:rPr>
              <a:t>), </a:t>
            </a:r>
            <a:r>
              <a:rPr lang="en-US" sz="2000" dirty="0">
                <a:solidFill>
                  <a:srgbClr val="FFFFFF"/>
                </a:solidFill>
              </a:rPr>
              <a:t>a scientific data processing, acquisition, </a:t>
            </a:r>
            <a:r>
              <a:rPr lang="en-US" sz="2000" dirty="0" smtClean="0">
                <a:solidFill>
                  <a:srgbClr val="FFFFFF"/>
                </a:solidFill>
              </a:rPr>
              <a:t>and dissemination </a:t>
            </a:r>
            <a:r>
              <a:rPr lang="en-US" sz="2000" dirty="0">
                <a:solidFill>
                  <a:srgbClr val="FFFFFF"/>
                </a:solidFill>
              </a:rPr>
              <a:t>system. M/R, a methodology for processing </a:t>
            </a:r>
            <a:r>
              <a:rPr lang="en-US" sz="2000" dirty="0" smtClean="0">
                <a:solidFill>
                  <a:srgbClr val="FFFFFF"/>
                </a:solidFill>
              </a:rPr>
              <a:t>a large </a:t>
            </a:r>
            <a:r>
              <a:rPr lang="en-US" sz="2000" dirty="0">
                <a:solidFill>
                  <a:srgbClr val="FFFFFF"/>
                </a:solidFill>
              </a:rPr>
              <a:t>amount of unstructured data with a parallel, </a:t>
            </a:r>
            <a:r>
              <a:rPr lang="en-US" sz="2000" dirty="0" smtClean="0">
                <a:solidFill>
                  <a:srgbClr val="FFFFFF"/>
                </a:solidFill>
              </a:rPr>
              <a:t>distributed algorithm</a:t>
            </a:r>
            <a:r>
              <a:rPr lang="en-US" sz="2000" dirty="0">
                <a:solidFill>
                  <a:srgbClr val="FFFFFF"/>
                </a:solidFill>
              </a:rPr>
              <a:t>, consists of two components: “mapper” </a:t>
            </a:r>
            <a:r>
              <a:rPr lang="en-US" sz="2000" dirty="0" smtClean="0">
                <a:solidFill>
                  <a:srgbClr val="FFFFFF"/>
                </a:solidFill>
              </a:rPr>
              <a:t>and “</a:t>
            </a:r>
            <a:r>
              <a:rPr lang="en-US" sz="2000" dirty="0">
                <a:solidFill>
                  <a:srgbClr val="FFFFFF"/>
                </a:solidFill>
              </a:rPr>
              <a:t>reducer”. The map procedure takes an input files </a:t>
            </a:r>
            <a:r>
              <a:rPr lang="en-US" sz="2000" dirty="0" smtClean="0">
                <a:solidFill>
                  <a:srgbClr val="FFFFFF"/>
                </a:solidFill>
              </a:rPr>
              <a:t>and generates </a:t>
            </a:r>
            <a:r>
              <a:rPr lang="en-US" sz="2000" dirty="0">
                <a:solidFill>
                  <a:srgbClr val="FFFFFF"/>
                </a:solidFill>
              </a:rPr>
              <a:t>a set of intermediate  outputs. The reduce procedure</a:t>
            </a:r>
            <a:r>
              <a:rPr lang="en-US" sz="2000" dirty="0" smtClean="0">
                <a:solidFill>
                  <a:srgbClr val="FFFFFF"/>
                </a:solidFill>
              </a:rPr>
              <a:t>, in </a:t>
            </a:r>
            <a:r>
              <a:rPr lang="en-US" sz="2000" dirty="0">
                <a:solidFill>
                  <a:srgbClr val="FFFFFF"/>
                </a:solidFill>
              </a:rPr>
              <a:t>turn, consolidates all the intermediate results from </a:t>
            </a:r>
            <a:r>
              <a:rPr lang="en-US" sz="2000" dirty="0" smtClean="0">
                <a:solidFill>
                  <a:srgbClr val="FFFFFF"/>
                </a:solidFill>
              </a:rPr>
              <a:t>the mapper </a:t>
            </a:r>
            <a:r>
              <a:rPr lang="en-US" sz="2000" dirty="0">
                <a:solidFill>
                  <a:srgbClr val="FFFFFF"/>
                </a:solidFill>
              </a:rPr>
              <a:t>into one final result</a:t>
            </a:r>
            <a:r>
              <a:rPr lang="en-US" sz="2000" dirty="0">
                <a:solidFill>
                  <a:schemeClr val="accent2"/>
                </a:solidFill>
              </a:rPr>
              <a:t>. In DRAT, the “mapper” is RAT</a:t>
            </a:r>
            <a:r>
              <a:rPr lang="en-US" sz="2000" dirty="0" smtClean="0">
                <a:solidFill>
                  <a:schemeClr val="accent2"/>
                </a:solidFill>
              </a:rPr>
              <a:t>, and </a:t>
            </a:r>
            <a:r>
              <a:rPr lang="en-US" sz="2000" dirty="0">
                <a:solidFill>
                  <a:schemeClr val="accent2"/>
                </a:solidFill>
              </a:rPr>
              <a:t>the “reducer” is a log collector to combine all </a:t>
            </a:r>
            <a:r>
              <a:rPr lang="en-US" sz="2000" dirty="0" smtClean="0">
                <a:solidFill>
                  <a:schemeClr val="accent2"/>
                </a:solidFill>
              </a:rPr>
              <a:t>the intermediate </a:t>
            </a:r>
            <a:r>
              <a:rPr lang="en-US" sz="2000" dirty="0">
                <a:solidFill>
                  <a:schemeClr val="accent2"/>
                </a:solidFill>
              </a:rPr>
              <a:t>outputs into a global RAT report that can be </a:t>
            </a:r>
            <a:r>
              <a:rPr lang="en-US" sz="2000" dirty="0" smtClean="0">
                <a:solidFill>
                  <a:schemeClr val="accent2"/>
                </a:solidFill>
              </a:rPr>
              <a:t>used for </a:t>
            </a:r>
            <a:r>
              <a:rPr lang="en-US" sz="2000" dirty="0">
                <a:solidFill>
                  <a:schemeClr val="accent2"/>
                </a:solidFill>
              </a:rPr>
              <a:t>stats generation.</a:t>
            </a:r>
          </a:p>
        </p:txBody>
      </p:sp>
    </p:spTree>
    <p:extLst>
      <p:ext uri="{BB962C8B-B14F-4D97-AF65-F5344CB8AC3E}">
        <p14:creationId xmlns:p14="http://schemas.microsoft.com/office/powerpoint/2010/main" val="1988670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JPL White Templates">
  <a:themeElements>
    <a:clrScheme name="JPL Color Palette">
      <a:dk1>
        <a:sysClr val="windowText" lastClr="000000"/>
      </a:dk1>
      <a:lt1>
        <a:sysClr val="window" lastClr="FFFFFF"/>
      </a:lt1>
      <a:dk2>
        <a:srgbClr val="EEF0F3"/>
      </a:dk2>
      <a:lt2>
        <a:srgbClr val="75787B"/>
      </a:lt2>
      <a:accent1>
        <a:srgbClr val="32373B"/>
      </a:accent1>
      <a:accent2>
        <a:srgbClr val="BA0C2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A0C2F"/>
      </a:hlink>
      <a:folHlink>
        <a:srgbClr val="BA0C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1768</Words>
  <Application>Microsoft Macintosh PowerPoint</Application>
  <PresentationFormat>On-screen Show (4:3)</PresentationFormat>
  <Paragraphs>126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JPL White Templates</vt:lpstr>
      <vt:lpstr>PowerPoint Presentation</vt:lpstr>
      <vt:lpstr>So what are we covering???</vt:lpstr>
      <vt:lpstr>Motivation… analysis of software licenses </vt:lpstr>
      <vt:lpstr>Licensing for Release Management</vt:lpstr>
      <vt:lpstr>Licensing for Release Management Cont’d</vt:lpstr>
      <vt:lpstr>Queue Apache RAT </vt:lpstr>
      <vt:lpstr>Large Scale Software Licensing Analysis</vt:lpstr>
      <vt:lpstr>Large Scale Software Licensing Analysis Cont’d</vt:lpstr>
      <vt:lpstr>DRAT Architecture </vt:lpstr>
      <vt:lpstr>PowerPoint Presentation</vt:lpstr>
      <vt:lpstr>PowerPoint Presentation</vt:lpstr>
      <vt:lpstr>Other Experiments and Evaluation</vt:lpstr>
      <vt:lpstr>Ongoing Development</vt:lpstr>
      <vt:lpstr>Ongoing Development</vt:lpstr>
      <vt:lpstr>Conclusion and Recap</vt:lpstr>
      <vt:lpstr>Thank you all… very much Enjoy the remainder of the Conference and Workshop… and of course Lincoln  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JPL</dc:creator>
  <cp:lastModifiedBy>Lewis John McGibbney</cp:lastModifiedBy>
  <cp:revision>902</cp:revision>
  <cp:lastPrinted>2014-07-14T23:49:38Z</cp:lastPrinted>
  <dcterms:created xsi:type="dcterms:W3CDTF">2014-09-14T21:06:57Z</dcterms:created>
  <dcterms:modified xsi:type="dcterms:W3CDTF">2015-11-10T15:54:27Z</dcterms:modified>
</cp:coreProperties>
</file>